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9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0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2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4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7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8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9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0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50"/>
  </p:notesMasterIdLst>
  <p:sldIdLst>
    <p:sldId id="323" r:id="rId3"/>
    <p:sldId id="284" r:id="rId4"/>
    <p:sldId id="291" r:id="rId5"/>
    <p:sldId id="287" r:id="rId6"/>
    <p:sldId id="294" r:id="rId7"/>
    <p:sldId id="319" r:id="rId8"/>
    <p:sldId id="321" r:id="rId9"/>
    <p:sldId id="290" r:id="rId10"/>
    <p:sldId id="293" r:id="rId11"/>
    <p:sldId id="298" r:id="rId12"/>
    <p:sldId id="299" r:id="rId13"/>
    <p:sldId id="300" r:id="rId14"/>
    <p:sldId id="302" r:id="rId15"/>
    <p:sldId id="303" r:id="rId16"/>
    <p:sldId id="304" r:id="rId17"/>
    <p:sldId id="305" r:id="rId18"/>
    <p:sldId id="306" r:id="rId19"/>
    <p:sldId id="308" r:id="rId20"/>
    <p:sldId id="309" r:id="rId21"/>
    <p:sldId id="310" r:id="rId22"/>
    <p:sldId id="312" r:id="rId23"/>
    <p:sldId id="313" r:id="rId24"/>
    <p:sldId id="314" r:id="rId25"/>
    <p:sldId id="318" r:id="rId26"/>
    <p:sldId id="315" r:id="rId27"/>
    <p:sldId id="316" r:id="rId28"/>
    <p:sldId id="258" r:id="rId29"/>
    <p:sldId id="266" r:id="rId30"/>
    <p:sldId id="264" r:id="rId31"/>
    <p:sldId id="265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8" r:id="rId43"/>
    <p:sldId id="277" r:id="rId44"/>
    <p:sldId id="280" r:id="rId45"/>
    <p:sldId id="279" r:id="rId46"/>
    <p:sldId id="281" r:id="rId47"/>
    <p:sldId id="263" r:id="rId48"/>
    <p:sldId id="283" r:id="rId49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DF0EA6C1-FCA9-43EB-A6BC-D7C2BFD2EB1B}">
          <p14:sldIdLst>
            <p14:sldId id="323"/>
            <p14:sldId id="284"/>
            <p14:sldId id="291"/>
            <p14:sldId id="287"/>
            <p14:sldId id="294"/>
            <p14:sldId id="319"/>
            <p14:sldId id="321"/>
          </p14:sldIdLst>
        </p14:section>
        <p14:section name="Model Developement vs Model Validation" id="{CB227797-7C1F-4D54-B1AE-333D087B2775}">
          <p14:sldIdLst>
            <p14:sldId id="290"/>
          </p14:sldIdLst>
        </p14:section>
        <p14:section name="R in Risk Modelling" id="{47C1FA00-A26A-4164-AF33-A6B12C0EE079}">
          <p14:sldIdLst>
            <p14:sldId id="293"/>
          </p14:sldIdLst>
        </p14:section>
        <p14:section name="Risk Aggregation" id="{1C43226B-6295-4850-B215-6AF4695FB86E}">
          <p14:sldIdLst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  <p14:sldId id="312"/>
            <p14:sldId id="313"/>
            <p14:sldId id="314"/>
            <p14:sldId id="318"/>
            <p14:sldId id="315"/>
            <p14:sldId id="316"/>
          </p14:sldIdLst>
        </p14:section>
        <p14:section name="Stochastic Mortality" id="{5373B0B0-78CC-40F8-ACCF-BA5C728193CF}">
          <p14:sldIdLst>
            <p14:sldId id="258"/>
            <p14:sldId id="266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280"/>
            <p14:sldId id="279"/>
            <p14:sldId id="281"/>
            <p14:sldId id="263"/>
          </p14:sldIdLst>
        </p14:section>
        <p14:section name="Contact data" id="{F19E591D-E369-4B13-B96F-3508484DA6D6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" initials="AW" lastIdx="0" clrIdx="0">
    <p:extLst>
      <p:ext uri="{19B8F6BF-5375-455C-9EA6-DF929625EA0E}">
        <p15:presenceInfo xmlns:p15="http://schemas.microsoft.com/office/powerpoint/2012/main" userId="Ad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86410" autoAdjust="0"/>
  </p:normalViewPr>
  <p:slideViewPr>
    <p:cSldViewPr snapToGrid="0">
      <p:cViewPr varScale="1">
        <p:scale>
          <a:sx n="75" d="100"/>
          <a:sy n="75" d="100"/>
        </p:scale>
        <p:origin x="177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6DE2C-0EB0-4BA9-87EE-09A338A25891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BA9508-D5D3-48BC-AE3E-D64E5E79F270}">
      <dgm:prSet phldrT="[Text]"/>
      <dgm:spPr/>
      <dgm:t>
        <a:bodyPr/>
        <a:lstStyle/>
        <a:p>
          <a:r>
            <a:rPr lang="en-GB" dirty="0"/>
            <a:t>Development</a:t>
          </a:r>
        </a:p>
      </dgm:t>
    </dgm:pt>
    <dgm:pt modelId="{16DA8126-C362-440F-8B79-4942B723E2AE}" type="parTrans" cxnId="{2664E3D7-558F-4F20-BC9C-001E905A0393}">
      <dgm:prSet/>
      <dgm:spPr/>
      <dgm:t>
        <a:bodyPr/>
        <a:lstStyle/>
        <a:p>
          <a:endParaRPr lang="en-GB"/>
        </a:p>
      </dgm:t>
    </dgm:pt>
    <dgm:pt modelId="{4D97B165-443C-4B28-8A42-C2A010B81819}" type="sibTrans" cxnId="{2664E3D7-558F-4F20-BC9C-001E905A0393}">
      <dgm:prSet/>
      <dgm:spPr/>
      <dgm:t>
        <a:bodyPr/>
        <a:lstStyle/>
        <a:p>
          <a:endParaRPr lang="en-GB"/>
        </a:p>
      </dgm:t>
    </dgm:pt>
    <dgm:pt modelId="{1588C543-DBDA-4E98-9EF5-9F4F28BE5735}">
      <dgm:prSet phldrT="[Text]"/>
      <dgm:spPr/>
      <dgm:t>
        <a:bodyPr/>
        <a:lstStyle/>
        <a:p>
          <a:r>
            <a:rPr lang="en-GB" dirty="0"/>
            <a:t>Idea</a:t>
          </a:r>
        </a:p>
      </dgm:t>
    </dgm:pt>
    <dgm:pt modelId="{B52B82E0-A420-417B-96DD-D745C4F12B3A}" type="parTrans" cxnId="{535EEF4F-22FC-447F-BC7A-E9FCC7AB88CF}">
      <dgm:prSet/>
      <dgm:spPr/>
      <dgm:t>
        <a:bodyPr/>
        <a:lstStyle/>
        <a:p>
          <a:endParaRPr lang="en-GB"/>
        </a:p>
      </dgm:t>
    </dgm:pt>
    <dgm:pt modelId="{FC07442B-147B-483B-9D83-5BADF8E5B19E}" type="sibTrans" cxnId="{535EEF4F-22FC-447F-BC7A-E9FCC7AB88CF}">
      <dgm:prSet/>
      <dgm:spPr/>
      <dgm:t>
        <a:bodyPr/>
        <a:lstStyle/>
        <a:p>
          <a:endParaRPr lang="en-GB"/>
        </a:p>
      </dgm:t>
    </dgm:pt>
    <dgm:pt modelId="{47037794-E1D7-41F7-9F00-F4F93DF0880D}">
      <dgm:prSet phldrT="[Text]"/>
      <dgm:spPr/>
      <dgm:t>
        <a:bodyPr/>
        <a:lstStyle/>
        <a:p>
          <a:r>
            <a:rPr lang="en-GB" dirty="0"/>
            <a:t>Model Validation</a:t>
          </a:r>
        </a:p>
      </dgm:t>
    </dgm:pt>
    <dgm:pt modelId="{09F5A13E-62FA-483F-B73E-67B841DAC664}" type="parTrans" cxnId="{EB6B453F-0604-4FDF-9110-CC32A6BCDDFC}">
      <dgm:prSet/>
      <dgm:spPr/>
      <dgm:t>
        <a:bodyPr/>
        <a:lstStyle/>
        <a:p>
          <a:endParaRPr lang="en-GB"/>
        </a:p>
      </dgm:t>
    </dgm:pt>
    <dgm:pt modelId="{D55B8AB4-63F9-4E39-8723-E7E7800A2AD0}" type="sibTrans" cxnId="{EB6B453F-0604-4FDF-9110-CC32A6BCDDFC}">
      <dgm:prSet/>
      <dgm:spPr/>
      <dgm:t>
        <a:bodyPr/>
        <a:lstStyle/>
        <a:p>
          <a:endParaRPr lang="en-GB"/>
        </a:p>
      </dgm:t>
    </dgm:pt>
    <dgm:pt modelId="{5037605E-5198-47C8-BCA5-DB20E56F8EB2}">
      <dgm:prSet phldrT="[Text]"/>
      <dgm:spPr/>
      <dgm:t>
        <a:bodyPr/>
        <a:lstStyle/>
        <a:p>
          <a:r>
            <a:rPr lang="en-GB" dirty="0"/>
            <a:t>Theoretical assumptions</a:t>
          </a:r>
        </a:p>
      </dgm:t>
    </dgm:pt>
    <dgm:pt modelId="{801425E3-E6CE-419E-A1E4-5ECAF2C06960}" type="parTrans" cxnId="{1F72BE61-C206-429F-AC29-408CD816C4B4}">
      <dgm:prSet/>
      <dgm:spPr/>
      <dgm:t>
        <a:bodyPr/>
        <a:lstStyle/>
        <a:p>
          <a:endParaRPr lang="en-GB"/>
        </a:p>
      </dgm:t>
    </dgm:pt>
    <dgm:pt modelId="{30F7ED9C-B586-4C73-A51C-493CC5C50062}" type="sibTrans" cxnId="{1F72BE61-C206-429F-AC29-408CD816C4B4}">
      <dgm:prSet/>
      <dgm:spPr/>
      <dgm:t>
        <a:bodyPr/>
        <a:lstStyle/>
        <a:p>
          <a:endParaRPr lang="en-GB"/>
        </a:p>
      </dgm:t>
    </dgm:pt>
    <dgm:pt modelId="{58A23CAF-8F2E-4361-99FE-D998A0DA0884}">
      <dgm:prSet phldrT="[Text]"/>
      <dgm:spPr/>
      <dgm:t>
        <a:bodyPr/>
        <a:lstStyle/>
        <a:p>
          <a:r>
            <a:rPr lang="en-GB" dirty="0"/>
            <a:t>Regulator</a:t>
          </a:r>
        </a:p>
      </dgm:t>
    </dgm:pt>
    <dgm:pt modelId="{EAB5CA44-94F2-4922-A013-FD6210F7B0B0}" type="parTrans" cxnId="{472E3587-EF3D-4ABE-9643-19A0135EE2C0}">
      <dgm:prSet/>
      <dgm:spPr/>
      <dgm:t>
        <a:bodyPr/>
        <a:lstStyle/>
        <a:p>
          <a:endParaRPr lang="en-GB"/>
        </a:p>
      </dgm:t>
    </dgm:pt>
    <dgm:pt modelId="{73594692-14D9-49A0-B3EE-EBA4487A07F6}" type="sibTrans" cxnId="{472E3587-EF3D-4ABE-9643-19A0135EE2C0}">
      <dgm:prSet/>
      <dgm:spPr/>
      <dgm:t>
        <a:bodyPr/>
        <a:lstStyle/>
        <a:p>
          <a:endParaRPr lang="en-GB"/>
        </a:p>
      </dgm:t>
    </dgm:pt>
    <dgm:pt modelId="{140457B4-60B6-4A7B-8D9C-8051ADEB56F1}">
      <dgm:prSet phldrT="[Text]"/>
      <dgm:spPr/>
      <dgm:t>
        <a:bodyPr/>
        <a:lstStyle/>
        <a:p>
          <a:r>
            <a:rPr lang="en-GB" dirty="0"/>
            <a:t>External model validation</a:t>
          </a:r>
        </a:p>
      </dgm:t>
    </dgm:pt>
    <dgm:pt modelId="{189F220A-DAC0-4892-AD17-C15A5F90194C}" type="parTrans" cxnId="{F139F2C4-39A9-4811-B0D2-1E85DD9160B1}">
      <dgm:prSet/>
      <dgm:spPr/>
      <dgm:t>
        <a:bodyPr/>
        <a:lstStyle/>
        <a:p>
          <a:endParaRPr lang="en-GB"/>
        </a:p>
      </dgm:t>
    </dgm:pt>
    <dgm:pt modelId="{B46CE6E1-DF4A-454E-BB71-C9A6A50045DB}" type="sibTrans" cxnId="{F139F2C4-39A9-4811-B0D2-1E85DD9160B1}">
      <dgm:prSet/>
      <dgm:spPr/>
      <dgm:t>
        <a:bodyPr/>
        <a:lstStyle/>
        <a:p>
          <a:endParaRPr lang="en-GB"/>
        </a:p>
      </dgm:t>
    </dgm:pt>
    <dgm:pt modelId="{72D0EE8F-F6E2-4CAE-AC8E-5DBD134AA003}">
      <dgm:prSet phldrT="[Text]"/>
      <dgm:spPr/>
      <dgm:t>
        <a:bodyPr/>
        <a:lstStyle/>
        <a:p>
          <a:r>
            <a:rPr lang="en-GB" dirty="0"/>
            <a:t>Development</a:t>
          </a:r>
        </a:p>
      </dgm:t>
    </dgm:pt>
    <dgm:pt modelId="{4A8E3F4A-BA36-4D44-95FD-2B58ED3369E2}" type="parTrans" cxnId="{A1F3F282-A25F-435D-B895-51F566E2BBD0}">
      <dgm:prSet/>
      <dgm:spPr/>
      <dgm:t>
        <a:bodyPr/>
        <a:lstStyle/>
        <a:p>
          <a:endParaRPr lang="en-GB"/>
        </a:p>
      </dgm:t>
    </dgm:pt>
    <dgm:pt modelId="{379155B1-0B77-49AD-8ADC-6508E84BA230}" type="sibTrans" cxnId="{A1F3F282-A25F-435D-B895-51F566E2BBD0}">
      <dgm:prSet/>
      <dgm:spPr/>
      <dgm:t>
        <a:bodyPr/>
        <a:lstStyle/>
        <a:p>
          <a:endParaRPr lang="en-GB"/>
        </a:p>
      </dgm:t>
    </dgm:pt>
    <dgm:pt modelId="{B9A72EB5-C22D-4779-92A4-53F24E9C8808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0AF289E8-B656-437C-9710-20927C3B3AFD}" type="parTrans" cxnId="{267256ED-BB61-4ADF-989F-D7BFC159EE9A}">
      <dgm:prSet/>
      <dgm:spPr/>
      <dgm:t>
        <a:bodyPr/>
        <a:lstStyle/>
        <a:p>
          <a:endParaRPr lang="en-GB"/>
        </a:p>
      </dgm:t>
    </dgm:pt>
    <dgm:pt modelId="{7C3BA42C-3DBC-4AF2-ABAD-2809E9CC1874}" type="sibTrans" cxnId="{267256ED-BB61-4ADF-989F-D7BFC159EE9A}">
      <dgm:prSet/>
      <dgm:spPr/>
      <dgm:t>
        <a:bodyPr/>
        <a:lstStyle/>
        <a:p>
          <a:endParaRPr lang="en-GB"/>
        </a:p>
      </dgm:t>
    </dgm:pt>
    <dgm:pt modelId="{A5509EAE-99F8-4AA5-BE56-668A8ABA34B9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1E017898-0104-424C-9ED7-83625F5A689B}" type="parTrans" cxnId="{9F875470-1699-4915-B49A-E6E07B0AA62F}">
      <dgm:prSet/>
      <dgm:spPr/>
      <dgm:t>
        <a:bodyPr/>
        <a:lstStyle/>
        <a:p>
          <a:endParaRPr lang="en-GB"/>
        </a:p>
      </dgm:t>
    </dgm:pt>
    <dgm:pt modelId="{44EB4B6B-F69A-42B3-B4F9-19238E5C5D02}" type="sibTrans" cxnId="{9F875470-1699-4915-B49A-E6E07B0AA62F}">
      <dgm:prSet/>
      <dgm:spPr/>
      <dgm:t>
        <a:bodyPr/>
        <a:lstStyle/>
        <a:p>
          <a:endParaRPr lang="en-GB"/>
        </a:p>
      </dgm:t>
    </dgm:pt>
    <dgm:pt modelId="{EC3CD706-ED95-40BE-9447-EF50D2E55F3D}">
      <dgm:prSet phldrT="[Text]"/>
      <dgm:spPr/>
      <dgm:t>
        <a:bodyPr/>
        <a:lstStyle/>
        <a:p>
          <a:r>
            <a:rPr lang="en-GB" dirty="0"/>
            <a:t>Calibration process</a:t>
          </a:r>
        </a:p>
      </dgm:t>
    </dgm:pt>
    <dgm:pt modelId="{995D1655-3E56-469A-B673-B7BF1D08EDE2}" type="parTrans" cxnId="{B99E5C1C-C75B-4FA2-BE4D-4F8E53A7511E}">
      <dgm:prSet/>
      <dgm:spPr/>
      <dgm:t>
        <a:bodyPr/>
        <a:lstStyle/>
        <a:p>
          <a:endParaRPr lang="en-GB"/>
        </a:p>
      </dgm:t>
    </dgm:pt>
    <dgm:pt modelId="{17CB7CF6-9272-431C-946F-6738AF786E69}" type="sibTrans" cxnId="{B99E5C1C-C75B-4FA2-BE4D-4F8E53A7511E}">
      <dgm:prSet/>
      <dgm:spPr/>
      <dgm:t>
        <a:bodyPr/>
        <a:lstStyle/>
        <a:p>
          <a:endParaRPr lang="en-GB"/>
        </a:p>
      </dgm:t>
    </dgm:pt>
    <dgm:pt modelId="{08FFF0ED-B6B3-45EE-B8C5-D994D1F1EAD7}">
      <dgm:prSet phldrT="[Text]"/>
      <dgm:spPr/>
      <dgm:t>
        <a:bodyPr/>
        <a:lstStyle/>
        <a:p>
          <a:r>
            <a:rPr lang="en-GB" dirty="0"/>
            <a:t>Adequacy of the data used</a:t>
          </a:r>
        </a:p>
      </dgm:t>
    </dgm:pt>
    <dgm:pt modelId="{00EB67B7-F6FF-4822-94F9-0099F7476BE4}" type="parTrans" cxnId="{2516158E-063F-4E5B-9E3C-0D56BBFB2A77}">
      <dgm:prSet/>
      <dgm:spPr/>
      <dgm:t>
        <a:bodyPr/>
        <a:lstStyle/>
        <a:p>
          <a:endParaRPr lang="en-GB"/>
        </a:p>
      </dgm:t>
    </dgm:pt>
    <dgm:pt modelId="{F908A95C-D1C7-4141-8038-E9D0613845B5}" type="sibTrans" cxnId="{2516158E-063F-4E5B-9E3C-0D56BBFB2A77}">
      <dgm:prSet/>
      <dgm:spPr/>
      <dgm:t>
        <a:bodyPr/>
        <a:lstStyle/>
        <a:p>
          <a:endParaRPr lang="en-GB"/>
        </a:p>
      </dgm:t>
    </dgm:pt>
    <dgm:pt modelId="{511312B8-2D1E-4255-85BA-76ACC19A0C38}">
      <dgm:prSet phldrT="[Text]"/>
      <dgm:spPr/>
      <dgm:t>
        <a:bodyPr/>
        <a:lstStyle/>
        <a:p>
          <a:endParaRPr lang="en-GB" dirty="0"/>
        </a:p>
      </dgm:t>
    </dgm:pt>
    <dgm:pt modelId="{D27D34F6-86AC-4F4C-BDCD-AFC89D9A423D}" type="parTrans" cxnId="{65FB9E58-1836-49A6-A5A1-6CEA3AF699FD}">
      <dgm:prSet/>
      <dgm:spPr/>
      <dgm:t>
        <a:bodyPr/>
        <a:lstStyle/>
        <a:p>
          <a:endParaRPr lang="en-GB"/>
        </a:p>
      </dgm:t>
    </dgm:pt>
    <dgm:pt modelId="{FF2B10A4-C66D-43EA-887E-7019CF62698D}" type="sibTrans" cxnId="{65FB9E58-1836-49A6-A5A1-6CEA3AF699FD}">
      <dgm:prSet/>
      <dgm:spPr/>
      <dgm:t>
        <a:bodyPr/>
        <a:lstStyle/>
        <a:p>
          <a:endParaRPr lang="en-GB"/>
        </a:p>
      </dgm:t>
    </dgm:pt>
    <dgm:pt modelId="{E38A07C6-7696-43C8-B582-6C406E973BDD}">
      <dgm:prSet phldrT="[Text]"/>
      <dgm:spPr/>
      <dgm:t>
        <a:bodyPr/>
        <a:lstStyle/>
        <a:p>
          <a:endParaRPr lang="en-GB" dirty="0"/>
        </a:p>
      </dgm:t>
    </dgm:pt>
    <dgm:pt modelId="{578F9A35-F2ED-4A17-ADED-868571C416B2}" type="parTrans" cxnId="{B2E75A93-7F12-42EC-AF00-240B444E78AC}">
      <dgm:prSet/>
      <dgm:spPr/>
      <dgm:t>
        <a:bodyPr/>
        <a:lstStyle/>
        <a:p>
          <a:endParaRPr lang="en-GB"/>
        </a:p>
      </dgm:t>
    </dgm:pt>
    <dgm:pt modelId="{58B5757F-2A0E-41DF-8371-3922CC104DA4}" type="sibTrans" cxnId="{B2E75A93-7F12-42EC-AF00-240B444E78AC}">
      <dgm:prSet/>
      <dgm:spPr/>
      <dgm:t>
        <a:bodyPr/>
        <a:lstStyle/>
        <a:p>
          <a:endParaRPr lang="en-GB"/>
        </a:p>
      </dgm:t>
    </dgm:pt>
    <dgm:pt modelId="{FC1ED558-F812-4FB5-BDE5-72357B7821C3}">
      <dgm:prSet phldrT="[Text]"/>
      <dgm:spPr/>
      <dgm:t>
        <a:bodyPr/>
        <a:lstStyle/>
        <a:p>
          <a:r>
            <a:rPr lang="en-GB" dirty="0"/>
            <a:t>Defining requirements</a:t>
          </a:r>
        </a:p>
      </dgm:t>
    </dgm:pt>
    <dgm:pt modelId="{C0965D1A-6792-4F1A-861A-22DDE73691CC}" type="parTrans" cxnId="{FEF19810-4652-423F-A969-0211C08F44CC}">
      <dgm:prSet/>
      <dgm:spPr/>
      <dgm:t>
        <a:bodyPr/>
        <a:lstStyle/>
        <a:p>
          <a:endParaRPr lang="en-GB"/>
        </a:p>
      </dgm:t>
    </dgm:pt>
    <dgm:pt modelId="{B8FE5C2A-0194-4DB8-A3B3-83D89A9800C9}" type="sibTrans" cxnId="{FEF19810-4652-423F-A969-0211C08F44CC}">
      <dgm:prSet/>
      <dgm:spPr/>
      <dgm:t>
        <a:bodyPr/>
        <a:lstStyle/>
        <a:p>
          <a:endParaRPr lang="en-GB"/>
        </a:p>
      </dgm:t>
    </dgm:pt>
    <dgm:pt modelId="{17368690-1004-44CC-9297-A44867B1EF9C}" type="pres">
      <dgm:prSet presAssocID="{D6F6DE2C-0EB0-4BA9-87EE-09A338A25891}" presName="linearFlow" presStyleCnt="0">
        <dgm:presLayoutVars>
          <dgm:dir/>
          <dgm:animLvl val="lvl"/>
          <dgm:resizeHandles val="exact"/>
        </dgm:presLayoutVars>
      </dgm:prSet>
      <dgm:spPr/>
    </dgm:pt>
    <dgm:pt modelId="{2F5C54E4-22EB-45C5-AFBD-1D55E787CE8A}" type="pres">
      <dgm:prSet presAssocID="{5ABA9508-D5D3-48BC-AE3E-D64E5E79F270}" presName="composite" presStyleCnt="0"/>
      <dgm:spPr/>
    </dgm:pt>
    <dgm:pt modelId="{15B34644-6310-4100-898A-ABB7FAB0C49D}" type="pres">
      <dgm:prSet presAssocID="{5ABA9508-D5D3-48BC-AE3E-D64E5E79F27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85EDB29-9A3A-48B2-BDAE-69AF08CCCADB}" type="pres">
      <dgm:prSet presAssocID="{5ABA9508-D5D3-48BC-AE3E-D64E5E79F270}" presName="parSh" presStyleLbl="node1" presStyleIdx="0" presStyleCnt="3"/>
      <dgm:spPr/>
    </dgm:pt>
    <dgm:pt modelId="{E66AE7A7-2987-4B3C-B877-C5EA62A825FE}" type="pres">
      <dgm:prSet presAssocID="{5ABA9508-D5D3-48BC-AE3E-D64E5E79F270}" presName="desTx" presStyleLbl="fgAcc1" presStyleIdx="0" presStyleCnt="3">
        <dgm:presLayoutVars>
          <dgm:bulletEnabled val="1"/>
        </dgm:presLayoutVars>
      </dgm:prSet>
      <dgm:spPr/>
    </dgm:pt>
    <dgm:pt modelId="{359D8CD6-8F54-4F5A-8EC1-658A040F2A83}" type="pres">
      <dgm:prSet presAssocID="{4D97B165-443C-4B28-8A42-C2A010B81819}" presName="sibTrans" presStyleLbl="sibTrans2D1" presStyleIdx="0" presStyleCnt="2"/>
      <dgm:spPr/>
    </dgm:pt>
    <dgm:pt modelId="{4104993C-3175-417B-9449-651A4844ECC6}" type="pres">
      <dgm:prSet presAssocID="{4D97B165-443C-4B28-8A42-C2A010B81819}" presName="connTx" presStyleLbl="sibTrans2D1" presStyleIdx="0" presStyleCnt="2"/>
      <dgm:spPr/>
    </dgm:pt>
    <dgm:pt modelId="{5C9C6563-7D3E-4D8F-8B9C-BEA6C0073004}" type="pres">
      <dgm:prSet presAssocID="{47037794-E1D7-41F7-9F00-F4F93DF0880D}" presName="composite" presStyleCnt="0"/>
      <dgm:spPr/>
    </dgm:pt>
    <dgm:pt modelId="{A6804373-01E0-4752-B1F0-3A22BE2A8A2F}" type="pres">
      <dgm:prSet presAssocID="{47037794-E1D7-41F7-9F00-F4F93DF0880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A18A493-60AE-4E3F-9E16-E66C2F70C9D0}" type="pres">
      <dgm:prSet presAssocID="{47037794-E1D7-41F7-9F00-F4F93DF0880D}" presName="parSh" presStyleLbl="node1" presStyleIdx="1" presStyleCnt="3"/>
      <dgm:spPr/>
    </dgm:pt>
    <dgm:pt modelId="{6A2CB8BD-D663-4652-A00E-7F34B68953A5}" type="pres">
      <dgm:prSet presAssocID="{47037794-E1D7-41F7-9F00-F4F93DF0880D}" presName="desTx" presStyleLbl="fgAcc1" presStyleIdx="1" presStyleCnt="3">
        <dgm:presLayoutVars>
          <dgm:bulletEnabled val="1"/>
        </dgm:presLayoutVars>
      </dgm:prSet>
      <dgm:spPr/>
    </dgm:pt>
    <dgm:pt modelId="{6E9A05F2-7ADA-4E30-975A-2C4F93D7E84C}" type="pres">
      <dgm:prSet presAssocID="{D55B8AB4-63F9-4E39-8723-E7E7800A2AD0}" presName="sibTrans" presStyleLbl="sibTrans2D1" presStyleIdx="1" presStyleCnt="2"/>
      <dgm:spPr/>
    </dgm:pt>
    <dgm:pt modelId="{5B9BE4B6-AF5B-454B-802A-9E2FED59001A}" type="pres">
      <dgm:prSet presAssocID="{D55B8AB4-63F9-4E39-8723-E7E7800A2AD0}" presName="connTx" presStyleLbl="sibTrans2D1" presStyleIdx="1" presStyleCnt="2"/>
      <dgm:spPr/>
    </dgm:pt>
    <dgm:pt modelId="{F114684E-C032-495A-88CE-FC88E4856A9C}" type="pres">
      <dgm:prSet presAssocID="{58A23CAF-8F2E-4361-99FE-D998A0DA0884}" presName="composite" presStyleCnt="0"/>
      <dgm:spPr/>
    </dgm:pt>
    <dgm:pt modelId="{3DC3BB90-74CD-4B16-BFA3-B20B53B35F9D}" type="pres">
      <dgm:prSet presAssocID="{58A23CAF-8F2E-4361-99FE-D998A0DA088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DD151A3-DF8B-4CB5-943A-892C280FE06E}" type="pres">
      <dgm:prSet presAssocID="{58A23CAF-8F2E-4361-99FE-D998A0DA0884}" presName="parSh" presStyleLbl="node1" presStyleIdx="2" presStyleCnt="3"/>
      <dgm:spPr/>
    </dgm:pt>
    <dgm:pt modelId="{C3245A27-7E67-4392-898B-86D0C8967B12}" type="pres">
      <dgm:prSet presAssocID="{58A23CAF-8F2E-4361-99FE-D998A0DA088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FEF19810-4652-423F-A969-0211C08F44CC}" srcId="{58A23CAF-8F2E-4361-99FE-D998A0DA0884}" destId="{FC1ED558-F812-4FB5-BDE5-72357B7821C3}" srcOrd="1" destOrd="0" parTransId="{C0965D1A-6792-4F1A-861A-22DDE73691CC}" sibTransId="{B8FE5C2A-0194-4DB8-A3B3-83D89A9800C9}"/>
    <dgm:cxn modelId="{B99E5C1C-C75B-4FA2-BE4D-4F8E53A7511E}" srcId="{47037794-E1D7-41F7-9F00-F4F93DF0880D}" destId="{EC3CD706-ED95-40BE-9447-EF50D2E55F3D}" srcOrd="1" destOrd="0" parTransId="{995D1655-3E56-469A-B673-B7BF1D08EDE2}" sibTransId="{17CB7CF6-9272-431C-946F-6738AF786E69}"/>
    <dgm:cxn modelId="{45165F3E-3268-4455-952C-D64941A557F8}" type="presOf" srcId="{A5509EAE-99F8-4AA5-BE56-668A8ABA34B9}" destId="{6A2CB8BD-D663-4652-A00E-7F34B68953A5}" srcOrd="0" destOrd="3" presId="urn:microsoft.com/office/officeart/2005/8/layout/process3"/>
    <dgm:cxn modelId="{EB6B453F-0604-4FDF-9110-CC32A6BCDDFC}" srcId="{D6F6DE2C-0EB0-4BA9-87EE-09A338A25891}" destId="{47037794-E1D7-41F7-9F00-F4F93DF0880D}" srcOrd="1" destOrd="0" parTransId="{09F5A13E-62FA-483F-B73E-67B841DAC664}" sibTransId="{D55B8AB4-63F9-4E39-8723-E7E7800A2AD0}"/>
    <dgm:cxn modelId="{136FB640-1248-422C-B286-9C710FB7B414}" type="presOf" srcId="{4D97B165-443C-4B28-8A42-C2A010B81819}" destId="{4104993C-3175-417B-9449-651A4844ECC6}" srcOrd="1" destOrd="0" presId="urn:microsoft.com/office/officeart/2005/8/layout/process3"/>
    <dgm:cxn modelId="{DDA1575B-16DD-4104-9BDA-BEF606B4A0F1}" type="presOf" srcId="{EC3CD706-ED95-40BE-9447-EF50D2E55F3D}" destId="{6A2CB8BD-D663-4652-A00E-7F34B68953A5}" srcOrd="0" destOrd="1" presId="urn:microsoft.com/office/officeart/2005/8/layout/process3"/>
    <dgm:cxn modelId="{1F72BE61-C206-429F-AC29-408CD816C4B4}" srcId="{47037794-E1D7-41F7-9F00-F4F93DF0880D}" destId="{5037605E-5198-47C8-BCA5-DB20E56F8EB2}" srcOrd="0" destOrd="0" parTransId="{801425E3-E6CE-419E-A1E4-5ECAF2C06960}" sibTransId="{30F7ED9C-B586-4C73-A51C-493CC5C50062}"/>
    <dgm:cxn modelId="{4E60B362-A492-4562-90D7-C25BD5B6D233}" type="presOf" srcId="{58A23CAF-8F2E-4361-99FE-D998A0DA0884}" destId="{3DC3BB90-74CD-4B16-BFA3-B20B53B35F9D}" srcOrd="0" destOrd="0" presId="urn:microsoft.com/office/officeart/2005/8/layout/process3"/>
    <dgm:cxn modelId="{57E60565-0645-4BCA-8B8C-B981AD020B80}" type="presOf" srcId="{511312B8-2D1E-4255-85BA-76ACC19A0C38}" destId="{C3245A27-7E67-4392-898B-86D0C8967B12}" srcOrd="0" destOrd="3" presId="urn:microsoft.com/office/officeart/2005/8/layout/process3"/>
    <dgm:cxn modelId="{BE281248-673D-4728-8653-643ADC0322BC}" type="presOf" srcId="{D55B8AB4-63F9-4E39-8723-E7E7800A2AD0}" destId="{6E9A05F2-7ADA-4E30-975A-2C4F93D7E84C}" srcOrd="0" destOrd="0" presId="urn:microsoft.com/office/officeart/2005/8/layout/process3"/>
    <dgm:cxn modelId="{0C17DC69-3688-4B9F-AC62-BFA4EDA0D216}" type="presOf" srcId="{47037794-E1D7-41F7-9F00-F4F93DF0880D}" destId="{A6804373-01E0-4752-B1F0-3A22BE2A8A2F}" srcOrd="0" destOrd="0" presId="urn:microsoft.com/office/officeart/2005/8/layout/process3"/>
    <dgm:cxn modelId="{33ECBA4B-A457-4041-BE75-CB587284C4EE}" type="presOf" srcId="{B9A72EB5-C22D-4779-92A4-53F24E9C8808}" destId="{E66AE7A7-2987-4B3C-B877-C5EA62A825FE}" srcOrd="0" destOrd="2" presId="urn:microsoft.com/office/officeart/2005/8/layout/process3"/>
    <dgm:cxn modelId="{5C23934C-6B5C-41E4-926C-EE181DF7C15A}" type="presOf" srcId="{08FFF0ED-B6B3-45EE-B8C5-D994D1F1EAD7}" destId="{6A2CB8BD-D663-4652-A00E-7F34B68953A5}" srcOrd="0" destOrd="2" presId="urn:microsoft.com/office/officeart/2005/8/layout/process3"/>
    <dgm:cxn modelId="{535EEF4F-22FC-447F-BC7A-E9FCC7AB88CF}" srcId="{5ABA9508-D5D3-48BC-AE3E-D64E5E79F270}" destId="{1588C543-DBDA-4E98-9EF5-9F4F28BE5735}" srcOrd="0" destOrd="0" parTransId="{B52B82E0-A420-417B-96DD-D745C4F12B3A}" sibTransId="{FC07442B-147B-483B-9D83-5BADF8E5B19E}"/>
    <dgm:cxn modelId="{9F875470-1699-4915-B49A-E6E07B0AA62F}" srcId="{47037794-E1D7-41F7-9F00-F4F93DF0880D}" destId="{A5509EAE-99F8-4AA5-BE56-668A8ABA34B9}" srcOrd="3" destOrd="0" parTransId="{1E017898-0104-424C-9ED7-83625F5A689B}" sibTransId="{44EB4B6B-F69A-42B3-B4F9-19238E5C5D02}"/>
    <dgm:cxn modelId="{FDFF4974-BAD5-47D4-840D-64690CB864F9}" type="presOf" srcId="{47037794-E1D7-41F7-9F00-F4F93DF0880D}" destId="{AA18A493-60AE-4E3F-9E16-E66C2F70C9D0}" srcOrd="1" destOrd="0" presId="urn:microsoft.com/office/officeart/2005/8/layout/process3"/>
    <dgm:cxn modelId="{40B72C76-6B03-485A-897A-C489FD7318F0}" type="presOf" srcId="{5ABA9508-D5D3-48BC-AE3E-D64E5E79F270}" destId="{785EDB29-9A3A-48B2-BDAE-69AF08CCCADB}" srcOrd="1" destOrd="0" presId="urn:microsoft.com/office/officeart/2005/8/layout/process3"/>
    <dgm:cxn modelId="{65FB9E58-1836-49A6-A5A1-6CEA3AF699FD}" srcId="{58A23CAF-8F2E-4361-99FE-D998A0DA0884}" destId="{511312B8-2D1E-4255-85BA-76ACC19A0C38}" srcOrd="3" destOrd="0" parTransId="{D27D34F6-86AC-4F4C-BDCD-AFC89D9A423D}" sibTransId="{FF2B10A4-C66D-43EA-887E-7019CF62698D}"/>
    <dgm:cxn modelId="{4CCCB178-7987-4EC3-81D6-E2A84F3C1EE1}" type="presOf" srcId="{72D0EE8F-F6E2-4CAE-AC8E-5DBD134AA003}" destId="{E66AE7A7-2987-4B3C-B877-C5EA62A825FE}" srcOrd="0" destOrd="1" presId="urn:microsoft.com/office/officeart/2005/8/layout/process3"/>
    <dgm:cxn modelId="{A1F3F282-A25F-435D-B895-51F566E2BBD0}" srcId="{5ABA9508-D5D3-48BC-AE3E-D64E5E79F270}" destId="{72D0EE8F-F6E2-4CAE-AC8E-5DBD134AA003}" srcOrd="1" destOrd="0" parTransId="{4A8E3F4A-BA36-4D44-95FD-2B58ED3369E2}" sibTransId="{379155B1-0B77-49AD-8ADC-6508E84BA230}"/>
    <dgm:cxn modelId="{BA9AEC85-10E6-4B30-B02C-2658600132CE}" type="presOf" srcId="{D6F6DE2C-0EB0-4BA9-87EE-09A338A25891}" destId="{17368690-1004-44CC-9297-A44867B1EF9C}" srcOrd="0" destOrd="0" presId="urn:microsoft.com/office/officeart/2005/8/layout/process3"/>
    <dgm:cxn modelId="{472E3587-EF3D-4ABE-9643-19A0135EE2C0}" srcId="{D6F6DE2C-0EB0-4BA9-87EE-09A338A25891}" destId="{58A23CAF-8F2E-4361-99FE-D998A0DA0884}" srcOrd="2" destOrd="0" parTransId="{EAB5CA44-94F2-4922-A013-FD6210F7B0B0}" sibTransId="{73594692-14D9-49A0-B3EE-EBA4487A07F6}"/>
    <dgm:cxn modelId="{402D8689-5DD7-4104-9E3C-9FC731CF2BC1}" type="presOf" srcId="{4D97B165-443C-4B28-8A42-C2A010B81819}" destId="{359D8CD6-8F54-4F5A-8EC1-658A040F2A83}" srcOrd="0" destOrd="0" presId="urn:microsoft.com/office/officeart/2005/8/layout/process3"/>
    <dgm:cxn modelId="{2516158E-063F-4E5B-9E3C-0D56BBFB2A77}" srcId="{47037794-E1D7-41F7-9F00-F4F93DF0880D}" destId="{08FFF0ED-B6B3-45EE-B8C5-D994D1F1EAD7}" srcOrd="2" destOrd="0" parTransId="{00EB67B7-F6FF-4822-94F9-0099F7476BE4}" sibTransId="{F908A95C-D1C7-4141-8038-E9D0613845B5}"/>
    <dgm:cxn modelId="{B2E75A93-7F12-42EC-AF00-240B444E78AC}" srcId="{58A23CAF-8F2E-4361-99FE-D998A0DA0884}" destId="{E38A07C6-7696-43C8-B582-6C406E973BDD}" srcOrd="2" destOrd="0" parTransId="{578F9A35-F2ED-4A17-ADED-868571C416B2}" sibTransId="{58B5757F-2A0E-41DF-8371-3922CC104DA4}"/>
    <dgm:cxn modelId="{C8696594-FAA5-45CB-829D-67D741D55448}" type="presOf" srcId="{5ABA9508-D5D3-48BC-AE3E-D64E5E79F270}" destId="{15B34644-6310-4100-898A-ABB7FAB0C49D}" srcOrd="0" destOrd="0" presId="urn:microsoft.com/office/officeart/2005/8/layout/process3"/>
    <dgm:cxn modelId="{354E8599-87A4-408B-8C37-30EF613E0A69}" type="presOf" srcId="{E38A07C6-7696-43C8-B582-6C406E973BDD}" destId="{C3245A27-7E67-4392-898B-86D0C8967B12}" srcOrd="0" destOrd="2" presId="urn:microsoft.com/office/officeart/2005/8/layout/process3"/>
    <dgm:cxn modelId="{283E6FAF-CB38-4755-9205-F9BE0417B346}" type="presOf" srcId="{58A23CAF-8F2E-4361-99FE-D998A0DA0884}" destId="{DDD151A3-DF8B-4CB5-943A-892C280FE06E}" srcOrd="1" destOrd="0" presId="urn:microsoft.com/office/officeart/2005/8/layout/process3"/>
    <dgm:cxn modelId="{D02A48B6-387A-4FC3-AFD1-189AE1D958A9}" type="presOf" srcId="{140457B4-60B6-4A7B-8D9C-8051ADEB56F1}" destId="{C3245A27-7E67-4392-898B-86D0C8967B12}" srcOrd="0" destOrd="0" presId="urn:microsoft.com/office/officeart/2005/8/layout/process3"/>
    <dgm:cxn modelId="{CAB2A2B9-0F92-4354-841A-F963C921C4E4}" type="presOf" srcId="{FC1ED558-F812-4FB5-BDE5-72357B7821C3}" destId="{C3245A27-7E67-4392-898B-86D0C8967B12}" srcOrd="0" destOrd="1" presId="urn:microsoft.com/office/officeart/2005/8/layout/process3"/>
    <dgm:cxn modelId="{3DB085C0-1539-4BA9-8B91-125CA98B2E3E}" type="presOf" srcId="{D55B8AB4-63F9-4E39-8723-E7E7800A2AD0}" destId="{5B9BE4B6-AF5B-454B-802A-9E2FED59001A}" srcOrd="1" destOrd="0" presId="urn:microsoft.com/office/officeart/2005/8/layout/process3"/>
    <dgm:cxn modelId="{F139F2C4-39A9-4811-B0D2-1E85DD9160B1}" srcId="{58A23CAF-8F2E-4361-99FE-D998A0DA0884}" destId="{140457B4-60B6-4A7B-8D9C-8051ADEB56F1}" srcOrd="0" destOrd="0" parTransId="{189F220A-DAC0-4892-AD17-C15A5F90194C}" sibTransId="{B46CE6E1-DF4A-454E-BB71-C9A6A50045DB}"/>
    <dgm:cxn modelId="{2664E3D7-558F-4F20-BC9C-001E905A0393}" srcId="{D6F6DE2C-0EB0-4BA9-87EE-09A338A25891}" destId="{5ABA9508-D5D3-48BC-AE3E-D64E5E79F270}" srcOrd="0" destOrd="0" parTransId="{16DA8126-C362-440F-8B79-4942B723E2AE}" sibTransId="{4D97B165-443C-4B28-8A42-C2A010B81819}"/>
    <dgm:cxn modelId="{38917BE1-D193-4A20-9D09-F8C4AE6CDDC4}" type="presOf" srcId="{1588C543-DBDA-4E98-9EF5-9F4F28BE5735}" destId="{E66AE7A7-2987-4B3C-B877-C5EA62A825FE}" srcOrd="0" destOrd="0" presId="urn:microsoft.com/office/officeart/2005/8/layout/process3"/>
    <dgm:cxn modelId="{28FDA2EC-F34D-48EA-B621-702D06EFDD6F}" type="presOf" srcId="{5037605E-5198-47C8-BCA5-DB20E56F8EB2}" destId="{6A2CB8BD-D663-4652-A00E-7F34B68953A5}" srcOrd="0" destOrd="0" presId="urn:microsoft.com/office/officeart/2005/8/layout/process3"/>
    <dgm:cxn modelId="{267256ED-BB61-4ADF-989F-D7BFC159EE9A}" srcId="{5ABA9508-D5D3-48BC-AE3E-D64E5E79F270}" destId="{B9A72EB5-C22D-4779-92A4-53F24E9C8808}" srcOrd="2" destOrd="0" parTransId="{0AF289E8-B656-437C-9710-20927C3B3AFD}" sibTransId="{7C3BA42C-3DBC-4AF2-ABAD-2809E9CC1874}"/>
    <dgm:cxn modelId="{540013CD-02F1-4EA7-ACD5-AB3B1AD84DA3}" type="presParOf" srcId="{17368690-1004-44CC-9297-A44867B1EF9C}" destId="{2F5C54E4-22EB-45C5-AFBD-1D55E787CE8A}" srcOrd="0" destOrd="0" presId="urn:microsoft.com/office/officeart/2005/8/layout/process3"/>
    <dgm:cxn modelId="{26E81A65-669D-47FC-B4A7-116C06B9D766}" type="presParOf" srcId="{2F5C54E4-22EB-45C5-AFBD-1D55E787CE8A}" destId="{15B34644-6310-4100-898A-ABB7FAB0C49D}" srcOrd="0" destOrd="0" presId="urn:microsoft.com/office/officeart/2005/8/layout/process3"/>
    <dgm:cxn modelId="{A19E948B-D7F4-475B-9B24-05BB1596C1CA}" type="presParOf" srcId="{2F5C54E4-22EB-45C5-AFBD-1D55E787CE8A}" destId="{785EDB29-9A3A-48B2-BDAE-69AF08CCCADB}" srcOrd="1" destOrd="0" presId="urn:microsoft.com/office/officeart/2005/8/layout/process3"/>
    <dgm:cxn modelId="{4784C223-9994-44F8-9B5F-90F907E7E63C}" type="presParOf" srcId="{2F5C54E4-22EB-45C5-AFBD-1D55E787CE8A}" destId="{E66AE7A7-2987-4B3C-B877-C5EA62A825FE}" srcOrd="2" destOrd="0" presId="urn:microsoft.com/office/officeart/2005/8/layout/process3"/>
    <dgm:cxn modelId="{53302544-C36B-4891-91B0-89CB9668CA95}" type="presParOf" srcId="{17368690-1004-44CC-9297-A44867B1EF9C}" destId="{359D8CD6-8F54-4F5A-8EC1-658A040F2A83}" srcOrd="1" destOrd="0" presId="urn:microsoft.com/office/officeart/2005/8/layout/process3"/>
    <dgm:cxn modelId="{CDCB968B-4E14-4708-8F3B-FEFB340694D7}" type="presParOf" srcId="{359D8CD6-8F54-4F5A-8EC1-658A040F2A83}" destId="{4104993C-3175-417B-9449-651A4844ECC6}" srcOrd="0" destOrd="0" presId="urn:microsoft.com/office/officeart/2005/8/layout/process3"/>
    <dgm:cxn modelId="{E6A43265-5483-4171-8E2F-B8A34EB6F328}" type="presParOf" srcId="{17368690-1004-44CC-9297-A44867B1EF9C}" destId="{5C9C6563-7D3E-4D8F-8B9C-BEA6C0073004}" srcOrd="2" destOrd="0" presId="urn:microsoft.com/office/officeart/2005/8/layout/process3"/>
    <dgm:cxn modelId="{DFB73A9D-D0A1-4031-9B5E-3D38027D8B6B}" type="presParOf" srcId="{5C9C6563-7D3E-4D8F-8B9C-BEA6C0073004}" destId="{A6804373-01E0-4752-B1F0-3A22BE2A8A2F}" srcOrd="0" destOrd="0" presId="urn:microsoft.com/office/officeart/2005/8/layout/process3"/>
    <dgm:cxn modelId="{F5EA72C3-317B-43E2-9951-5E2621CDBF5F}" type="presParOf" srcId="{5C9C6563-7D3E-4D8F-8B9C-BEA6C0073004}" destId="{AA18A493-60AE-4E3F-9E16-E66C2F70C9D0}" srcOrd="1" destOrd="0" presId="urn:microsoft.com/office/officeart/2005/8/layout/process3"/>
    <dgm:cxn modelId="{23D4389D-8CE3-4124-BECF-67849ACC151E}" type="presParOf" srcId="{5C9C6563-7D3E-4D8F-8B9C-BEA6C0073004}" destId="{6A2CB8BD-D663-4652-A00E-7F34B68953A5}" srcOrd="2" destOrd="0" presId="urn:microsoft.com/office/officeart/2005/8/layout/process3"/>
    <dgm:cxn modelId="{8FAFB40A-6CBA-4EFB-ADF8-02B950CB8549}" type="presParOf" srcId="{17368690-1004-44CC-9297-A44867B1EF9C}" destId="{6E9A05F2-7ADA-4E30-975A-2C4F93D7E84C}" srcOrd="3" destOrd="0" presId="urn:microsoft.com/office/officeart/2005/8/layout/process3"/>
    <dgm:cxn modelId="{5876A5E6-0FE3-4045-94E4-6439E1D80229}" type="presParOf" srcId="{6E9A05F2-7ADA-4E30-975A-2C4F93D7E84C}" destId="{5B9BE4B6-AF5B-454B-802A-9E2FED59001A}" srcOrd="0" destOrd="0" presId="urn:microsoft.com/office/officeart/2005/8/layout/process3"/>
    <dgm:cxn modelId="{0AD4E2C6-A48E-4480-A00F-06A234822B5E}" type="presParOf" srcId="{17368690-1004-44CC-9297-A44867B1EF9C}" destId="{F114684E-C032-495A-88CE-FC88E4856A9C}" srcOrd="4" destOrd="0" presId="urn:microsoft.com/office/officeart/2005/8/layout/process3"/>
    <dgm:cxn modelId="{694A5D64-6550-4AD2-8FC2-D1D77A044BB6}" type="presParOf" srcId="{F114684E-C032-495A-88CE-FC88E4856A9C}" destId="{3DC3BB90-74CD-4B16-BFA3-B20B53B35F9D}" srcOrd="0" destOrd="0" presId="urn:microsoft.com/office/officeart/2005/8/layout/process3"/>
    <dgm:cxn modelId="{0822EE33-FBB9-4A4A-8812-91AB07BF671C}" type="presParOf" srcId="{F114684E-C032-495A-88CE-FC88E4856A9C}" destId="{DDD151A3-DF8B-4CB5-943A-892C280FE06E}" srcOrd="1" destOrd="0" presId="urn:microsoft.com/office/officeart/2005/8/layout/process3"/>
    <dgm:cxn modelId="{EBBD5320-CB25-49C7-85C5-AB04B82F6934}" type="presParOf" srcId="{F114684E-C032-495A-88CE-FC88E4856A9C}" destId="{C3245A27-7E67-4392-898B-86D0C8967B1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DB29-9A3A-48B2-BDAE-69AF08CCCADB}">
      <dsp:nvSpPr>
        <dsp:cNvPr id="0" name=""/>
        <dsp:cNvSpPr/>
      </dsp:nvSpPr>
      <dsp:spPr>
        <a:xfrm>
          <a:off x="3031" y="1093750"/>
          <a:ext cx="1378565" cy="518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Development</a:t>
          </a:r>
        </a:p>
      </dsp:txBody>
      <dsp:txXfrm>
        <a:off x="3031" y="1093750"/>
        <a:ext cx="1378565" cy="345600"/>
      </dsp:txXfrm>
    </dsp:sp>
    <dsp:sp modelId="{E66AE7A7-2987-4B3C-B877-C5EA62A825FE}">
      <dsp:nvSpPr>
        <dsp:cNvPr id="0" name=""/>
        <dsp:cNvSpPr/>
      </dsp:nvSpPr>
      <dsp:spPr>
        <a:xfrm>
          <a:off x="285388" y="1439349"/>
          <a:ext cx="1378565" cy="1530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Idea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Development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Implementation</a:t>
          </a:r>
        </a:p>
      </dsp:txBody>
      <dsp:txXfrm>
        <a:off x="325765" y="1479726"/>
        <a:ext cx="1297811" cy="1450146"/>
      </dsp:txXfrm>
    </dsp:sp>
    <dsp:sp modelId="{359D8CD6-8F54-4F5A-8EC1-658A040F2A83}">
      <dsp:nvSpPr>
        <dsp:cNvPr id="0" name=""/>
        <dsp:cNvSpPr/>
      </dsp:nvSpPr>
      <dsp:spPr>
        <a:xfrm>
          <a:off x="1590582" y="1094938"/>
          <a:ext cx="443049" cy="343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590582" y="1163582"/>
        <a:ext cx="340082" cy="205934"/>
      </dsp:txXfrm>
    </dsp:sp>
    <dsp:sp modelId="{AA18A493-60AE-4E3F-9E16-E66C2F70C9D0}">
      <dsp:nvSpPr>
        <dsp:cNvPr id="0" name=""/>
        <dsp:cNvSpPr/>
      </dsp:nvSpPr>
      <dsp:spPr>
        <a:xfrm>
          <a:off x="2217539" y="1093750"/>
          <a:ext cx="1378565" cy="518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Model Validation</a:t>
          </a:r>
        </a:p>
      </dsp:txBody>
      <dsp:txXfrm>
        <a:off x="2217539" y="1093750"/>
        <a:ext cx="1378565" cy="345600"/>
      </dsp:txXfrm>
    </dsp:sp>
    <dsp:sp modelId="{6A2CB8BD-D663-4652-A00E-7F34B68953A5}">
      <dsp:nvSpPr>
        <dsp:cNvPr id="0" name=""/>
        <dsp:cNvSpPr/>
      </dsp:nvSpPr>
      <dsp:spPr>
        <a:xfrm>
          <a:off x="2499895" y="1439349"/>
          <a:ext cx="1378565" cy="1530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Theoretical assumptions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Calibration process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Adequacy of the data used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Implementation</a:t>
          </a:r>
        </a:p>
      </dsp:txBody>
      <dsp:txXfrm>
        <a:off x="2540272" y="1479726"/>
        <a:ext cx="1297811" cy="1450146"/>
      </dsp:txXfrm>
    </dsp:sp>
    <dsp:sp modelId="{6E9A05F2-7ADA-4E30-975A-2C4F93D7E84C}">
      <dsp:nvSpPr>
        <dsp:cNvPr id="0" name=""/>
        <dsp:cNvSpPr/>
      </dsp:nvSpPr>
      <dsp:spPr>
        <a:xfrm>
          <a:off x="3805089" y="1094938"/>
          <a:ext cx="443049" cy="343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805089" y="1163582"/>
        <a:ext cx="340082" cy="205934"/>
      </dsp:txXfrm>
    </dsp:sp>
    <dsp:sp modelId="{DDD151A3-DF8B-4CB5-943A-892C280FE06E}">
      <dsp:nvSpPr>
        <dsp:cNvPr id="0" name=""/>
        <dsp:cNvSpPr/>
      </dsp:nvSpPr>
      <dsp:spPr>
        <a:xfrm>
          <a:off x="4432046" y="1093750"/>
          <a:ext cx="1378565" cy="518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Regulator</a:t>
          </a:r>
        </a:p>
      </dsp:txBody>
      <dsp:txXfrm>
        <a:off x="4432046" y="1093750"/>
        <a:ext cx="1378565" cy="345600"/>
      </dsp:txXfrm>
    </dsp:sp>
    <dsp:sp modelId="{C3245A27-7E67-4392-898B-86D0C8967B12}">
      <dsp:nvSpPr>
        <dsp:cNvPr id="0" name=""/>
        <dsp:cNvSpPr/>
      </dsp:nvSpPr>
      <dsp:spPr>
        <a:xfrm>
          <a:off x="4714402" y="1439349"/>
          <a:ext cx="1378565" cy="1530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External model validation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Defining requirements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</dsp:txBody>
      <dsp:txXfrm>
        <a:off x="4754779" y="1479726"/>
        <a:ext cx="1297811" cy="1450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27374-D234-4418-A38E-0696E76B6E97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75CC2-18F0-42B2-9669-CB5BCBE247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4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0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Narysować na tablicy logikę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zh-TW" altLang="en-US" smtClean="0"/>
              <a:pPr/>
              <a:t>13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7816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Narysować na tablicy logikę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zh-TW" altLang="en-US" smtClean="0"/>
              <a:pPr/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37341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15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2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16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87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ea typeface="MS PGothic"/>
              </a:rPr>
              <a:t>Pokazać wykres 3d</a:t>
            </a:r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17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5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18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97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19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443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20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147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21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3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22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24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3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0709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23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026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35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89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08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93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33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2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58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5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1978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6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333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7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5979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8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656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a typeface="MS PGothic"/>
              </a:rPr>
              <a:t>All the logos are official</a:t>
            </a:r>
            <a:r>
              <a:rPr lang="en-GB" baseline="0" dirty="0">
                <a:ea typeface="MS PGothic"/>
              </a:rPr>
              <a:t> logos</a:t>
            </a:r>
            <a:r>
              <a:rPr lang="en-GB" dirty="0">
                <a:ea typeface="MS PGothic"/>
              </a:rPr>
              <a:t> from websites of those organizations</a:t>
            </a:r>
            <a:r>
              <a:rPr lang="pl-PL" dirty="0">
                <a:ea typeface="MS PGothic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9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2380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5074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1.emf"/><Relationship Id="rId4" Type="http://schemas.openxmlformats.org/officeDocument/2006/relationships/tags" Target="../tags/tag9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252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907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36650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Textbox"/>
          <p:cNvSpPr txBox="1"/>
          <p:nvPr userDrawn="1"/>
        </p:nvSpPr>
        <p:spPr>
          <a:xfrm>
            <a:off x="8370916" y="6234545"/>
            <a:ext cx="374073" cy="34913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r"/>
            <a:fld id="{C9C5D969-4CAD-4F29-8B51-07B8CBAF6BF4}" type="slidenum">
              <a:rPr lang="en-GB" sz="636" smtClean="0">
                <a:ea typeface="MS PGothic"/>
              </a:rPr>
              <a:pPr algn="r"/>
              <a:t>‹#›</a:t>
            </a:fld>
            <a:endParaRPr lang="en-GB" sz="636" dirty="0">
              <a:ea typeface="MS PGothic"/>
            </a:endParaRPr>
          </a:p>
        </p:txBody>
      </p:sp>
      <p:sp>
        <p:nvSpPr>
          <p:cNvPr id="3" name="LAYOUT BODY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82385" y="1683860"/>
            <a:ext cx="8354291" cy="4326992"/>
          </a:xfrm>
        </p:spPr>
        <p:txBody>
          <a:bodyPr lIns="0" tIns="0" rIns="0" bIns="0">
            <a:noAutofit/>
          </a:bodyPr>
          <a:lstStyle>
            <a:lvl1pPr marL="213593" indent="-213593">
              <a:buClr>
                <a:schemeClr val="tx2"/>
              </a:buClr>
              <a:buSzPct val="100000"/>
              <a:buFont typeface="Symbol" pitchFamily="18" charset="2"/>
              <a:buChar char="·"/>
              <a:defRPr sz="1636">
                <a:latin typeface="Frutiger 55 Roman"/>
                <a:ea typeface="MS PGothic"/>
              </a:defRPr>
            </a:lvl1pPr>
            <a:lvl2pPr marL="419971" indent="-215037">
              <a:defRPr sz="1455">
                <a:latin typeface="Frutiger 55 Roman"/>
                <a:ea typeface="MS PGothic"/>
              </a:defRPr>
            </a:lvl2pPr>
            <a:lvl3pPr marL="626347" indent="-206378">
              <a:buClr>
                <a:schemeClr val="tx1"/>
              </a:buClr>
              <a:buFont typeface="Arial" pitchFamily="34" charset="0"/>
              <a:buChar char="–"/>
              <a:defRPr sz="1455">
                <a:latin typeface="Frutiger 55 Roman"/>
                <a:ea typeface="MS PGothic"/>
              </a:defRPr>
            </a:lvl3pPr>
            <a:lvl4pPr marL="831281" indent="-204934">
              <a:buSzPct val="84000"/>
              <a:defRPr sz="1455">
                <a:latin typeface="Frutiger 55 Roman"/>
                <a:ea typeface="MS PGothic"/>
              </a:defRPr>
            </a:lvl4pPr>
            <a:lvl5pPr marL="1047414" indent="-216133">
              <a:buSzPct val="84000"/>
              <a:buFont typeface="Arial" pitchFamily="34" charset="0"/>
              <a:buChar char="–"/>
              <a:defRPr sz="1455">
                <a:latin typeface="Frutiger 55 Roman"/>
                <a:ea typeface="MS PGothic"/>
              </a:defRPr>
            </a:lvl5pPr>
            <a:lvl6pPr>
              <a:defRPr>
                <a:ea typeface="MS PGothic"/>
              </a:defRPr>
            </a:lvl6pPr>
            <a:lvl7pPr>
              <a:defRPr>
                <a:ea typeface="MS PGothic"/>
              </a:defRPr>
            </a:lvl7pPr>
            <a:lvl8pPr>
              <a:defRPr>
                <a:ea typeface="MS PGothic"/>
              </a:defRPr>
            </a:lvl8pPr>
            <a:lvl9pPr>
              <a:defRPr>
                <a:ea typeface="MS PGothic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cxnSp>
        <p:nvCxnSpPr>
          <p:cNvPr id="63" name="THIN BLUE LINE"/>
          <p:cNvCxnSpPr/>
          <p:nvPr/>
        </p:nvCxnSpPr>
        <p:spPr>
          <a:xfrm>
            <a:off x="382385" y="939338"/>
            <a:ext cx="835429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GE HEADING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82385" y="3"/>
            <a:ext cx="8354291" cy="856211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2909"/>
              </a:lnSpc>
              <a:defRPr lang="en-US" sz="2909" b="0" baseline="0" dirty="0">
                <a:latin typeface="Frutiger 45 Light"/>
                <a:ea typeface="Arial Unicode MS" pitchFamily="34" charset="-128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GB" dirty="0"/>
              <a:t>&lt;&lt;Page heading&gt;&gt;</a:t>
            </a:r>
          </a:p>
        </p:txBody>
      </p:sp>
      <p:sp>
        <p:nvSpPr>
          <p:cNvPr id="9" name="DOCUMENT ID" hidden="1"/>
          <p:cNvSpPr txBox="1"/>
          <p:nvPr userDrawn="1">
            <p:custDataLst>
              <p:tags r:id="rId3"/>
            </p:custDataLst>
          </p:nvPr>
        </p:nvSpPr>
        <p:spPr>
          <a:xfrm>
            <a:off x="2088977" y="382386"/>
            <a:ext cx="6647698" cy="8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GB" sz="545" dirty="0"/>
              <a:t>UBSPROD\</a:t>
            </a:r>
            <a:r>
              <a:rPr lang="en-GB" sz="545" dirty="0" err="1"/>
              <a:t>morawskp</a:t>
            </a:r>
            <a:r>
              <a:rPr lang="en-GB" sz="545" dirty="0"/>
              <a:t> [printed: ____] [saved: May 16, 2016 4:57 PM] K:\Members_Folder\Piotr\ModelValidationWorkshop\2016.05.17-ModelValidationWorkshop.pptx </a:t>
            </a:r>
          </a:p>
        </p:txBody>
      </p:sp>
      <p:grpSp>
        <p:nvGrpSpPr>
          <p:cNvPr id="7" name="PXP_GRIDLINES" hidden="1"/>
          <p:cNvGrpSpPr/>
          <p:nvPr userDrawn="1"/>
        </p:nvGrpSpPr>
        <p:grpSpPr>
          <a:xfrm>
            <a:off x="-27854" y="0"/>
            <a:ext cx="9175530" cy="6858000"/>
            <a:chOff x="-30640" y="0"/>
            <a:chExt cx="10093083" cy="7543800"/>
          </a:xfrm>
        </p:grpSpPr>
        <p:cxnSp>
          <p:nvCxnSpPr>
            <p:cNvPr id="8" name="Straight Connector 7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raftStamp" hidden="1"/>
          <p:cNvSpPr txBox="1"/>
          <p:nvPr userDrawn="1">
            <p:custDataLst>
              <p:tags r:id="rId4"/>
            </p:custDataLst>
          </p:nvPr>
        </p:nvSpPr>
        <p:spPr>
          <a:xfrm>
            <a:off x="382385" y="230909"/>
            <a:ext cx="981364" cy="300182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GB" sz="2182" b="1" i="0" u="none" baseline="0">
                <a:solidFill>
                  <a:srgbClr val="E60000"/>
                </a:solidFill>
                <a:latin typeface="Frutiger 55 Roman"/>
                <a:ea typeface="MS PGothic"/>
              </a:rPr>
              <a:t>Draft</a:t>
            </a:r>
            <a:endParaRPr kumimoji="0" lang="en-GB" sz="2182" b="1" i="0" u="none" baseline="0" dirty="0">
              <a:solidFill>
                <a:srgbClr val="E60000"/>
              </a:solidFill>
              <a:latin typeface="Frutiger 55 Roman"/>
              <a:ea typeface="MS PGothic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9" y="6354330"/>
            <a:ext cx="791615" cy="2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63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EATE DATE"/>
          <p:cNvSpPr>
            <a:spLocks noGrp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382386" y="6417426"/>
            <a:ext cx="3250276" cy="293863"/>
          </a:xfrm>
        </p:spPr>
        <p:txBody>
          <a:bodyPr>
            <a:spAutoFit/>
          </a:bodyPr>
          <a:lstStyle>
            <a:lvl1pPr marL="0" indent="0">
              <a:buNone/>
              <a:defRPr sz="1455"/>
            </a:lvl1pPr>
          </a:lstStyle>
          <a:p>
            <a:pPr lvl="0"/>
            <a:r>
              <a:rPr lang="en-GB" dirty="0"/>
              <a:t>&lt;&lt;COVER PAGE DATE&gt;&gt;</a:t>
            </a:r>
          </a:p>
        </p:txBody>
      </p:sp>
      <p:sp>
        <p:nvSpPr>
          <p:cNvPr id="3" name="PRESENTATION PRESENTER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382386" y="3956858"/>
            <a:ext cx="4544315" cy="2493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1636"/>
              </a:spcBef>
              <a:buNone/>
              <a:defRPr sz="1455" i="0" baseline="0">
                <a:solidFill>
                  <a:schemeClr val="tx1"/>
                </a:solidFill>
                <a:latin typeface="Arial"/>
                <a:ea typeface="Arial Unicode MS" pitchFamily="34" charset="-128"/>
              </a:defRPr>
            </a:lvl1pPr>
            <a:lvl2pPr marL="457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&lt;&lt;Presentation presenter&gt;&gt;</a:t>
            </a:r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382386" y="1978429"/>
            <a:ext cx="7456516" cy="856211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ts val="3818"/>
              </a:lnSpc>
              <a:spcBef>
                <a:spcPts val="3818"/>
              </a:spcBef>
              <a:defRPr sz="3636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GB" dirty="0"/>
              <a:t>&lt;&lt;Keyline: short headline&gt;&gt;</a:t>
            </a:r>
          </a:p>
        </p:txBody>
      </p:sp>
      <p:sp>
        <p:nvSpPr>
          <p:cNvPr id="8" name="SECURITY TEXT"/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6916189" y="675414"/>
            <a:ext cx="1812175" cy="167866"/>
          </a:xfrm>
          <a:prstGeom prst="rect">
            <a:avLst/>
          </a:prstGeom>
        </p:spPr>
        <p:txBody>
          <a:bodyPr vert="horz" wrap="square" lIns="66502" tIns="0" rIns="0" bIns="0" rtlCol="0" anchor="b" anchorCtr="0">
            <a:spAutoFit/>
          </a:bodyPr>
          <a:lstStyle>
            <a:lvl1pPr marL="0" indent="0" algn="l" defTabSz="1005505" rtl="0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973" indent="-314218" algn="l" defTabSz="10055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6881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59633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262384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765137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890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641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393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91" dirty="0">
                <a:solidFill>
                  <a:prstClr val="black"/>
                </a:solidFill>
                <a:latin typeface="Arial"/>
              </a:rPr>
              <a:t>Public</a:t>
            </a:r>
          </a:p>
        </p:txBody>
      </p:sp>
      <p:sp>
        <p:nvSpPr>
          <p:cNvPr id="6" name="PRESENTATION INFOLINE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82386" y="3158837"/>
            <a:ext cx="7456516" cy="311727"/>
          </a:xfrm>
        </p:spPr>
        <p:txBody>
          <a:bodyPr/>
          <a:lstStyle>
            <a:lvl1pPr marL="0" marR="0" indent="0" algn="l" defTabSz="914105" rtl="0" eaLnBrk="1" fontAlgn="auto" latinLnBrk="0" hangingPunct="1">
              <a:lnSpc>
                <a:spcPts val="2000"/>
              </a:lnSpc>
              <a:spcBef>
                <a:spcPts val="1636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Symbol" pitchFamily="18" charset="2"/>
              <a:buNone/>
              <a:tabLst/>
              <a:defRPr sz="1636">
                <a:latin typeface="Times New Roman"/>
              </a:defRPr>
            </a:lvl1pPr>
            <a:lvl2pPr marL="213593" indent="0">
              <a:buNone/>
              <a:defRPr/>
            </a:lvl2pPr>
            <a:lvl3pPr marL="415641" indent="0">
              <a:buNone/>
              <a:defRPr/>
            </a:lvl3pPr>
            <a:lvl4pPr marL="629234" indent="0">
              <a:buNone/>
              <a:defRPr/>
            </a:lvl4pPr>
            <a:lvl5pPr marL="831281" indent="0">
              <a:buNone/>
              <a:defRPr/>
            </a:lvl5pPr>
          </a:lstStyle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ts val="1273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Symbol" pitchFamily="18" charset="2"/>
              <a:buNone/>
              <a:tabLst/>
              <a:defRPr/>
            </a:pPr>
            <a:r>
              <a:rPr lang="en-GB" altLang="zh-TW" sz="1818" kern="0" dirty="0">
                <a:latin typeface="UBSHeadline" panose="02040503080702040204" pitchFamily="18" charset="0"/>
              </a:rPr>
              <a:t>&lt;&lt;</a:t>
            </a:r>
            <a:r>
              <a:rPr lang="en-GB" altLang="zh-TW" sz="1818" kern="0" dirty="0" err="1">
                <a:latin typeface="UBSHeadline" panose="02040503080702040204" pitchFamily="18" charset="0"/>
              </a:rPr>
              <a:t>Infoline</a:t>
            </a:r>
            <a:r>
              <a:rPr lang="en-GB" altLang="zh-TW" sz="1818" kern="0" dirty="0">
                <a:latin typeface="UBSHeadline" panose="02040503080702040204" pitchFamily="18" charset="0"/>
              </a:rPr>
              <a:t>: presentation description&gt;&gt;</a:t>
            </a:r>
          </a:p>
        </p:txBody>
      </p:sp>
      <p:sp>
        <p:nvSpPr>
          <p:cNvPr id="7" name="PRESENTATION PRESENTER FUNCTION"/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383781" y="4181302"/>
            <a:ext cx="4545263" cy="249382"/>
          </a:xfrm>
        </p:spPr>
        <p:txBody>
          <a:bodyPr lIns="0" rIns="0">
            <a:noAutofit/>
          </a:bodyPr>
          <a:lstStyle>
            <a:lvl1pPr marL="0" indent="0">
              <a:spcBef>
                <a:spcPts val="1636"/>
              </a:spcBef>
              <a:buNone/>
              <a:defRPr sz="1455" i="0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en-GB" dirty="0"/>
              <a:t>&lt;&lt;Presenter function&gt;&gt;</a:t>
            </a:r>
          </a:p>
        </p:txBody>
      </p:sp>
      <p:sp>
        <p:nvSpPr>
          <p:cNvPr id="4" name="DraftStamp" hidden="1"/>
          <p:cNvSpPr txBox="1"/>
          <p:nvPr userDrawn="1">
            <p:custDataLst>
              <p:tags r:id="rId7"/>
            </p:custDataLst>
          </p:nvPr>
        </p:nvSpPr>
        <p:spPr>
          <a:xfrm>
            <a:off x="7065818" y="819727"/>
            <a:ext cx="981364" cy="300182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>
              <a:spcBef>
                <a:spcPct val="0"/>
              </a:spcBef>
            </a:pPr>
            <a:r>
              <a:rPr lang="en-GB" sz="2182" b="1">
                <a:solidFill>
                  <a:srgbClr val="E60000"/>
                </a:solidFill>
              </a:rPr>
              <a:t>Draft</a:t>
            </a:r>
            <a:endParaRPr lang="en-GB" sz="2182" b="1" dirty="0">
              <a:solidFill>
                <a:srgbClr val="E6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" y="515390"/>
            <a:ext cx="1007509" cy="3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5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70424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2634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275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4989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1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6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800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0414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8351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3192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76997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200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657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556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5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4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53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559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61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3324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2" r:id="rId12"/>
    <p:sldLayoutId id="2147483703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89A32B1-2B09-4081-8C66-F9ED463954D8}" type="datetimeFigureOut">
              <a:rPr lang="pl-PL" smtClean="0"/>
              <a:t>17.06.2018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353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1.xml"/><Relationship Id="rId7" Type="http://schemas.openxmlformats.org/officeDocument/2006/relationships/tags" Target="../tags/tag60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rtality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t.gov.pl/en/topics/population/life-expectancy/life-expectancy-in-poland,1,1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9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1.xml"/><Relationship Id="rId10" Type="http://schemas.openxmlformats.org/officeDocument/2006/relationships/image" Target="../media/image4.png"/><Relationship Id="rId4" Type="http://schemas.openxmlformats.org/officeDocument/2006/relationships/tags" Target="../tags/tag30.xml"/><Relationship Id="rId9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2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4.xml"/><Relationship Id="rId7" Type="http://schemas.openxmlformats.org/officeDocument/2006/relationships/image" Target="../media/image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7.gif"/><Relationship Id="rId4" Type="http://schemas.openxmlformats.org/officeDocument/2006/relationships/tags" Target="../tags/tag45.xml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REATE DATE"/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286134" y="6407801"/>
            <a:ext cx="3250276" cy="313932"/>
          </a:xfrm>
        </p:spPr>
        <p:txBody>
          <a:bodyPr/>
          <a:lstStyle/>
          <a:p>
            <a:r>
              <a:rPr lang="pl-PL" sz="1600" dirty="0" err="1"/>
              <a:t>June</a:t>
            </a:r>
            <a:r>
              <a:rPr lang="pl-PL" sz="1600" dirty="0"/>
              <a:t> 16, 2018</a:t>
            </a:r>
            <a:endParaRPr lang="en-US" sz="1600" dirty="0"/>
          </a:p>
        </p:txBody>
      </p:sp>
      <p:sp>
        <p:nvSpPr>
          <p:cNvPr id="3" name="PRESENTATION PRESENTER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pl-PL" sz="1600" dirty="0"/>
              <a:t>Adam Wróbel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" name="PRESENTATION TITLE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pl-PL" sz="4400" dirty="0" err="1"/>
              <a:t>Risk</a:t>
            </a:r>
            <a:r>
              <a:rPr lang="pl-PL" sz="4400" dirty="0"/>
              <a:t> Modeling</a:t>
            </a:r>
            <a:endParaRPr lang="en-US" sz="4400" dirty="0"/>
          </a:p>
        </p:txBody>
      </p:sp>
      <p:sp>
        <p:nvSpPr>
          <p:cNvPr id="10" name="PRESENTATION TITLE">
            <a:extLst>
              <a:ext uri="{FF2B5EF4-FFF2-40B4-BE49-F238E27FC236}">
                <a16:creationId xmlns:a16="http://schemas.microsoft.com/office/drawing/2014/main" id="{F6BC558E-EC2A-4FB6-8857-CBABED12DC1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82386" y="2368690"/>
            <a:ext cx="7456516" cy="85621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685800" rtl="0" eaLnBrk="1" latinLnBrk="0" hangingPunct="1">
              <a:lnSpc>
                <a:spcPts val="3818"/>
              </a:lnSpc>
              <a:spcBef>
                <a:spcPts val="3818"/>
              </a:spcBef>
              <a:buNone/>
              <a:defRPr sz="3636" kern="1200" baseline="0">
                <a:solidFill>
                  <a:schemeClr val="tx1"/>
                </a:solidFill>
                <a:latin typeface="Frutiger 45 Light"/>
                <a:ea typeface="Arial Unicode MS" pitchFamily="34" charset="-128"/>
                <a:cs typeface="+mj-cs"/>
              </a:defRPr>
            </a:lvl1pPr>
          </a:lstStyle>
          <a:p>
            <a:r>
              <a:rPr lang="pl-PL" sz="2000" dirty="0" err="1"/>
              <a:t>Within</a:t>
            </a:r>
            <a:r>
              <a:rPr lang="pl-PL" sz="2000" dirty="0"/>
              <a:t> banking &amp; </a:t>
            </a:r>
            <a:r>
              <a:rPr lang="pl-PL" sz="2000" dirty="0" err="1"/>
              <a:t>insurance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56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Banki są narażone na wiele czynników ryzyka:</a:t>
            </a:r>
          </a:p>
          <a:p>
            <a:r>
              <a:rPr lang="pl-PL" dirty="0"/>
              <a:t>krach na giełdzie</a:t>
            </a:r>
          </a:p>
          <a:p>
            <a:r>
              <a:rPr lang="pl-PL" dirty="0"/>
              <a:t>spadek cen nieruchomości</a:t>
            </a:r>
          </a:p>
          <a:p>
            <a:r>
              <a:rPr lang="pl-PL" dirty="0"/>
              <a:t>pogorszenie sytuacji gospodarczej</a:t>
            </a:r>
          </a:p>
          <a:p>
            <a:r>
              <a:rPr lang="pl-PL" dirty="0"/>
              <a:t>zmiany kursu walutowego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Agregacja ryzyka</a:t>
            </a:r>
            <a:endParaRPr lang="en-US" dirty="0"/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</a:rPr>
              <a:t>Zagrożenia w perspektywie działalności banków</a:t>
            </a:r>
            <a:endParaRPr lang="en-US" sz="1818" kern="0" dirty="0">
              <a:solidFill>
                <a:srgbClr val="464749"/>
              </a:solidFill>
              <a:latin typeface="UBSHeadlin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74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Sytuacja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giełdzie</a:t>
            </a:r>
            <a:r>
              <a:rPr lang="pl-PL" dirty="0"/>
              <a:t> - </a:t>
            </a:r>
            <a:r>
              <a:rPr lang="en-US" dirty="0" err="1"/>
              <a:t>rynk</a:t>
            </a:r>
            <a:r>
              <a:rPr lang="pl-PL" dirty="0"/>
              <a:t>i</a:t>
            </a:r>
            <a:r>
              <a:rPr lang="en-US" dirty="0"/>
              <a:t> </a:t>
            </a:r>
            <a:r>
              <a:rPr lang="en-US" dirty="0" err="1"/>
              <a:t>finansow</a:t>
            </a:r>
            <a:r>
              <a:rPr lang="pl-PL" dirty="0"/>
              <a:t>e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1289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</a:rPr>
              <a:t>Notowania indeksu S&amp;P500 – index 500 największych spółek na amerykańskiej giełdzie</a:t>
            </a:r>
          </a:p>
        </p:txBody>
      </p:sp>
      <p:pic>
        <p:nvPicPr>
          <p:cNvPr id="6" name="Obraz 12">
            <a:extLst>
              <a:ext uri="{FF2B5EF4-FFF2-40B4-BE49-F238E27FC236}">
                <a16:creationId xmlns:a16="http://schemas.microsoft.com/office/drawing/2014/main" id="{0CE4D05C-32CF-4F5C-9FF7-E979B0A56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7" y="1636836"/>
            <a:ext cx="8351694" cy="4379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627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Zależność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czynnikami</a:t>
            </a:r>
            <a:r>
              <a:rPr lang="en-US" dirty="0"/>
              <a:t> </a:t>
            </a:r>
            <a:r>
              <a:rPr lang="en-US" dirty="0" err="1"/>
              <a:t>ryzyka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</a:rPr>
              <a:t>Indeks giełdowy S&amp;P500 oraz stopy procentowe (IR – interest rate)</a:t>
            </a:r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7715DADE-577A-4D26-B6A2-0D4675333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" y="1636836"/>
            <a:ext cx="8354291" cy="4439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96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</p:spPr>
        <p:txBody>
          <a:bodyPr/>
          <a:lstStyle/>
          <a:p>
            <a:r>
              <a:rPr lang="pl-PL" dirty="0"/>
              <a:t>Cała ekspozycja to akcje spółek notowanych na amerykańskiej giełdzie oraz obligacje rządu USA</a:t>
            </a:r>
          </a:p>
          <a:p>
            <a:r>
              <a:rPr lang="pl-PL" dirty="0"/>
              <a:t>W uproszczeniu możemy przyjąć, że:</a:t>
            </a:r>
          </a:p>
          <a:p>
            <a:pPr lvl="1"/>
            <a:r>
              <a:rPr lang="pl-PL" dirty="0"/>
              <a:t>zmiana wartości danej akcji będzie zależało od zmiany wartości </a:t>
            </a:r>
            <a:r>
              <a:rPr lang="pl-PL" dirty="0">
                <a:solidFill>
                  <a:srgbClr val="FF0000"/>
                </a:solidFill>
              </a:rPr>
              <a:t>indeksu S&amp;P500</a:t>
            </a:r>
          </a:p>
          <a:p>
            <a:pPr lvl="1"/>
            <a:r>
              <a:rPr lang="pl-PL" dirty="0"/>
              <a:t>zmiana wartości danej obligacji będzie zależała od zmiany </a:t>
            </a:r>
            <a:r>
              <a:rPr lang="pl-PL" dirty="0">
                <a:solidFill>
                  <a:srgbClr val="FF0000"/>
                </a:solidFill>
              </a:rPr>
              <a:t>stopy procentowej</a:t>
            </a:r>
          </a:p>
          <a:p>
            <a:r>
              <a:rPr lang="pl-PL" dirty="0"/>
              <a:t>Mając modele wyceny (patrz punkt wyżej) możemy wyznaczyć zmianę wartości naszych pozycji (akcji i obligacji) przy danej realizacji </a:t>
            </a:r>
            <a:r>
              <a:rPr lang="pl-PL" dirty="0">
                <a:solidFill>
                  <a:srgbClr val="FF0000"/>
                </a:solidFill>
              </a:rPr>
              <a:t>czynników ryzyka</a:t>
            </a:r>
          </a:p>
          <a:p>
            <a:r>
              <a:rPr lang="pl-PL" dirty="0"/>
              <a:t>Mając historyczne dane o zmienności </a:t>
            </a:r>
            <a:r>
              <a:rPr lang="pl-PL" dirty="0">
                <a:solidFill>
                  <a:srgbClr val="FF0000"/>
                </a:solidFill>
              </a:rPr>
              <a:t>czynników ryzyka </a:t>
            </a:r>
            <a:r>
              <a:rPr lang="pl-PL" dirty="0"/>
              <a:t>możemy wysymulować realizacje tych dwóch czynników z uwzględnieniem zależności pomiędzy nimi</a:t>
            </a:r>
          </a:p>
          <a:p>
            <a:r>
              <a:rPr lang="pl-PL" dirty="0"/>
              <a:t>Mając odpowiednio dużo tychże realizacji możemy wyznaczyć rozkład strat/zysków wyceniając wartość pozycji w każdym scenariuszu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Modelowanie r</a:t>
            </a:r>
            <a:r>
              <a:rPr lang="en-US" dirty="0" err="1"/>
              <a:t>ozkład</a:t>
            </a:r>
            <a:r>
              <a:rPr lang="pl-PL" dirty="0"/>
              <a:t>u</a:t>
            </a:r>
            <a:r>
              <a:rPr lang="en-US" dirty="0"/>
              <a:t> </a:t>
            </a:r>
            <a:r>
              <a:rPr lang="en-US" dirty="0" err="1"/>
              <a:t>strat</a:t>
            </a:r>
            <a:r>
              <a:rPr lang="en-US" dirty="0"/>
              <a:t>/</a:t>
            </a:r>
            <a:r>
              <a:rPr lang="en-US" dirty="0" err="1"/>
              <a:t>zysków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</a:rPr>
              <a:t>Jak może zmienić się wartość naszych pozycji (akcji, obligacji) w ciągu kwartału?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261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LAYOUT BODY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82385" y="1636629"/>
                <a:ext cx="8354291" cy="432699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pl-P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kwartalna relatywna zmiana czynnika (</a:t>
                </a:r>
                <a:r>
                  <a:rPr lang="pl-PL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</a:t>
                </a:r>
                <a:r>
                  <a:rPr lang="pl-P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return):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pl-PL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pl-P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pl-P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pl-PL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l-PL" dirty="0"/>
                          <m:t>−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pl-PL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pl-PL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endParaRPr lang="pl-PL" dirty="0"/>
              </a:p>
              <a:p>
                <a:r>
                  <a:rPr lang="pl-PL" dirty="0"/>
                  <a:t>Mając N takich scenariuszy otrzymujemy rozkład strat/zysków</a:t>
                </a:r>
              </a:p>
              <a:p>
                <a:endParaRPr lang="pl-PL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LAYOUT BODY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7"/>
                </p:custDataLst>
              </p:nvPr>
            </p:nvSpPr>
            <p:spPr>
              <a:xfrm>
                <a:off x="382385" y="1636629"/>
                <a:ext cx="8354291" cy="4326992"/>
              </a:xfrm>
              <a:blipFill>
                <a:blip r:embed="rId8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Modelowanie r</a:t>
            </a:r>
            <a:r>
              <a:rPr lang="en-US" dirty="0" err="1"/>
              <a:t>ozkład</a:t>
            </a:r>
            <a:r>
              <a:rPr lang="pl-PL" dirty="0"/>
              <a:t>u</a:t>
            </a:r>
            <a:r>
              <a:rPr lang="en-US" dirty="0"/>
              <a:t> </a:t>
            </a:r>
            <a:r>
              <a:rPr lang="en-US" dirty="0" err="1"/>
              <a:t>strat</a:t>
            </a:r>
            <a:r>
              <a:rPr lang="en-US" dirty="0"/>
              <a:t>/</a:t>
            </a:r>
            <a:r>
              <a:rPr lang="en-US" dirty="0" err="1"/>
              <a:t>zysków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</a:rPr>
              <a:t>Jak może zmienić się wartość naszych pozycji (akcji, obligacji) w ciągu kwartału?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BFD4D99-50E0-4508-A983-17DE278E66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2385" y="1636629"/>
          <a:ext cx="8354292" cy="106449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922451935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2776852112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3653690916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4145308604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1956106340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345272912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pl-PL" sz="1200" dirty="0"/>
                        <a:t>Scenariusz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200" dirty="0"/>
                        <a:t>S&amp;P500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200" dirty="0"/>
                        <a:t>stopy procentowej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zmiana wartości akcji A</a:t>
                      </a:r>
                      <a:endParaRPr lang="pl-PL" sz="1200" dirty="0"/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zmiana wartości obligacji B</a:t>
                      </a:r>
                      <a:endParaRPr lang="pl-PL" sz="1200" dirty="0"/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10055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dirty="0"/>
                        <a:t>Strata/Zysk</a:t>
                      </a: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3240584814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r>
                        <a:rPr lang="pl-PL" sz="1200" dirty="0"/>
                        <a:t>1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5%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0%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20 000$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0$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20 000 $</a:t>
                      </a:r>
                    </a:p>
                  </a:txBody>
                  <a:tcPr marL="83127" marR="83127" marT="41564" marB="41564"/>
                </a:tc>
                <a:extLst>
                  <a:ext uri="{0D108BD9-81ED-4DB2-BD59-A6C34878D82A}">
                    <a16:rowId xmlns:a16="http://schemas.microsoft.com/office/drawing/2014/main" val="2766592253"/>
                  </a:ext>
                </a:extLst>
              </a:tr>
              <a:tr h="270164">
                <a:tc>
                  <a:txBody>
                    <a:bodyPr/>
                    <a:lstStyle/>
                    <a:p>
                      <a:r>
                        <a:rPr lang="pl-PL" sz="1200" dirty="0"/>
                        <a:t>2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-5%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9%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-20 000$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-7000$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-27 000 $</a:t>
                      </a:r>
                    </a:p>
                  </a:txBody>
                  <a:tcPr marL="83127" marR="83127" marT="41564" marB="41564"/>
                </a:tc>
                <a:extLst>
                  <a:ext uri="{0D108BD9-81ED-4DB2-BD59-A6C34878D82A}">
                    <a16:rowId xmlns:a16="http://schemas.microsoft.com/office/drawing/2014/main" val="429283039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1661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Rozkłady kwartalnych zmian S&amp;P500 i IR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6BEA95B2-34D2-4B23-9A22-B291E5C7B6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6" y="1268268"/>
            <a:ext cx="8791638" cy="4945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088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Dopasowane rozkłady normalne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9BCA9E3-7C8C-4D5B-88BA-D7E1B0F804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" y="1268268"/>
            <a:ext cx="8899824" cy="50061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51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Zależność pomiędzy rozkładami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Próba modelowania zależności przy pomocy wielowymiarowego rozkładu normalnego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7857DF1-DDD0-43FE-890B-F54A6A001D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6" y="1430941"/>
            <a:ext cx="8322810" cy="4681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665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  <a:solidFill>
            <a:schemeClr val="bg1"/>
          </a:solidFill>
        </p:spPr>
        <p:txBody>
          <a:bodyPr/>
          <a:lstStyle/>
          <a:p>
            <a:r>
              <a:rPr lang="pl-PL" i="1" dirty="0"/>
              <a:t>Wielowymiarowy rozkład normalny jest kopułą Gaussa z normalnymi rozkładami brzegowymi</a:t>
            </a:r>
          </a:p>
          <a:p>
            <a:r>
              <a:rPr lang="pl-PL" i="1" dirty="0"/>
              <a:t>Kopuły pozwalają rozdzielić modelowanie na dwa niezależne kroki:</a:t>
            </a:r>
          </a:p>
          <a:p>
            <a:pPr lvl="1"/>
            <a:r>
              <a:rPr lang="pl-PL" i="1" dirty="0"/>
              <a:t>Zdefiniowanie rozkładów brzegowych</a:t>
            </a:r>
          </a:p>
          <a:p>
            <a:pPr lvl="1"/>
            <a:r>
              <a:rPr lang="pl-PL" i="1" dirty="0"/>
              <a:t>Zdefiniowanie zależności między rozkładami brzegowymi</a:t>
            </a:r>
          </a:p>
          <a:p>
            <a:pPr lvl="1"/>
            <a:endParaRPr lang="pl-PL" i="1" dirty="0"/>
          </a:p>
          <a:p>
            <a:r>
              <a:rPr lang="pl-PL" i="1" dirty="0"/>
              <a:t>Kopuła Gaussa wykorzystuje tą samą strukturę zależności jak w wielowymiarowym rozkładzie normalnym. Czyli potrzebujemy jedynie macierzy korelacji.</a:t>
            </a:r>
          </a:p>
          <a:p>
            <a:r>
              <a:rPr lang="pl-P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 matematycznego punktu widzenia zawsze istnieje kopuła łącząca dane rozkłady brzegowe. Jeśli rozkłady brzegowe są ciągłe to jest też to unikalna kopuła (</a:t>
            </a:r>
            <a:r>
              <a:rPr lang="pl-PL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Sklar’s</a:t>
            </a:r>
            <a:r>
              <a:rPr lang="pl-P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theorem</a:t>
            </a:r>
            <a:r>
              <a:rPr lang="pl-P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</a:t>
            </a:r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kopuł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1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  <a:solidFill>
            <a:schemeClr val="bg1"/>
          </a:solidFill>
        </p:spPr>
        <p:txBody>
          <a:bodyPr/>
          <a:lstStyle/>
          <a:p>
            <a:r>
              <a:rPr lang="pl-PL" i="1" dirty="0"/>
              <a:t>Kopuła definiuje zależność pomiędzy rozkładami jednostajnymi:</a:t>
            </a:r>
          </a:p>
          <a:p>
            <a:pPr lvl="1"/>
            <a:r>
              <a:rPr lang="pl-PL" i="1" dirty="0"/>
              <a:t>mając dopasowany rozkład teoretyczny do danych możemy zawsze przetransformować go do jednostajnego</a:t>
            </a:r>
          </a:p>
          <a:p>
            <a:r>
              <a:rPr lang="pl-PL" i="1" dirty="0"/>
              <a:t>Kroki budowy modelu:</a:t>
            </a:r>
          </a:p>
          <a:p>
            <a:pPr lvl="1"/>
            <a:r>
              <a:rPr lang="pl-PL" i="1" dirty="0"/>
              <a:t>Dopasowanie rozkładów teoretycznych do rozkładów brzegowych (pakiety: </a:t>
            </a:r>
            <a:r>
              <a:rPr lang="pl-PL" i="1" dirty="0" err="1"/>
              <a:t>fitdistrplu</a:t>
            </a:r>
            <a:r>
              <a:rPr lang="pl-PL" i="1" dirty="0"/>
              <a:t>, </a:t>
            </a:r>
            <a:r>
              <a:rPr lang="pl-PL" i="1" dirty="0" err="1"/>
              <a:t>ghyp</a:t>
            </a:r>
            <a:r>
              <a:rPr lang="pl-PL" i="1" dirty="0"/>
              <a:t>)</a:t>
            </a:r>
          </a:p>
          <a:p>
            <a:pPr lvl="1"/>
            <a:r>
              <a:rPr lang="pl-PL" i="1" dirty="0"/>
              <a:t>Dopasowanie kopuły (pakiety: </a:t>
            </a:r>
            <a:r>
              <a:rPr lang="pl-PL" i="1" dirty="0" err="1"/>
              <a:t>CDVine</a:t>
            </a:r>
            <a:r>
              <a:rPr lang="pl-PL" i="1" dirty="0"/>
              <a:t>, </a:t>
            </a:r>
            <a:r>
              <a:rPr lang="pl-PL" i="1" dirty="0" err="1"/>
              <a:t>VineCopula</a:t>
            </a:r>
            <a:r>
              <a:rPr lang="pl-PL" i="1" dirty="0"/>
              <a:t>)</a:t>
            </a:r>
          </a:p>
          <a:p>
            <a:r>
              <a:rPr lang="pl-PL" i="1" dirty="0"/>
              <a:t>Przykład. Kroki symulacji z kopuły Gaussa z rozkładami brzegowymi t studenta:</a:t>
            </a:r>
          </a:p>
          <a:p>
            <a:pPr lvl="1"/>
            <a:r>
              <a:rPr lang="pl-PL" i="1" dirty="0">
                <a:solidFill>
                  <a:srgbClr val="FFC000"/>
                </a:solidFill>
              </a:rPr>
              <a:t>Symulacja rozkładów brzegowych z dopasowanych rozkładów teoretycznych </a:t>
            </a:r>
          </a:p>
          <a:p>
            <a:pPr lvl="1"/>
            <a:r>
              <a:rPr lang="pl-PL" i="1" dirty="0">
                <a:solidFill>
                  <a:srgbClr val="00B050"/>
                </a:solidFill>
              </a:rPr>
              <a:t>Transformacja do rozkładów jednostajnych </a:t>
            </a:r>
          </a:p>
          <a:p>
            <a:pPr lvl="1"/>
            <a:r>
              <a:rPr lang="pl-PL" i="1" dirty="0">
                <a:solidFill>
                  <a:srgbClr val="7030A0"/>
                </a:solidFill>
              </a:rPr>
              <a:t>Uzależnienie rozkładów brzegowych wykorzystując macierz korelacji</a:t>
            </a:r>
          </a:p>
          <a:p>
            <a:pPr lvl="1"/>
            <a:r>
              <a:rPr lang="pl-PL" i="1" dirty="0">
                <a:solidFill>
                  <a:srgbClr val="00B050"/>
                </a:solidFill>
              </a:rPr>
              <a:t>Transformacja do rozkładów jednostajnych </a:t>
            </a:r>
          </a:p>
          <a:p>
            <a:pPr lvl="1"/>
            <a:r>
              <a:rPr lang="pl-PL" i="1" dirty="0">
                <a:solidFill>
                  <a:srgbClr val="FFC000"/>
                </a:solidFill>
              </a:rPr>
              <a:t>Transformacja do dopasowanych na samym początku rozkładów brzegowych</a:t>
            </a:r>
          </a:p>
          <a:p>
            <a:pPr marL="204934" lvl="1" indent="0">
              <a:buNone/>
            </a:pPr>
            <a:r>
              <a:rPr lang="pl-PL" i="1" dirty="0"/>
              <a:t>&gt;   </a:t>
            </a:r>
            <a:r>
              <a:rPr lang="pl-PL" i="1" dirty="0" err="1">
                <a:solidFill>
                  <a:srgbClr val="FFC000"/>
                </a:solidFill>
              </a:rPr>
              <a:t>rt</a:t>
            </a:r>
            <a:r>
              <a:rPr lang="pl-PL" i="1" dirty="0"/>
              <a:t> %&gt;% </a:t>
            </a:r>
            <a:r>
              <a:rPr lang="pl-PL" i="1">
                <a:solidFill>
                  <a:srgbClr val="00B050"/>
                </a:solidFill>
              </a:rPr>
              <a:t>qt</a:t>
            </a:r>
            <a:r>
              <a:rPr lang="pl-PL" i="1"/>
              <a:t> </a:t>
            </a:r>
            <a:r>
              <a:rPr lang="pl-PL" i="1" dirty="0"/>
              <a:t>%&gt;% </a:t>
            </a:r>
            <a:r>
              <a:rPr lang="pl-PL" i="1" dirty="0" err="1">
                <a:solidFill>
                  <a:srgbClr val="7030A0"/>
                </a:solidFill>
              </a:rPr>
              <a:t>qnorm</a:t>
            </a:r>
            <a:r>
              <a:rPr lang="pl-PL" i="1" dirty="0">
                <a:solidFill>
                  <a:srgbClr val="7030A0"/>
                </a:solidFill>
              </a:rPr>
              <a:t> %*% </a:t>
            </a:r>
            <a:r>
              <a:rPr lang="pl-PL" i="1" dirty="0" err="1">
                <a:solidFill>
                  <a:srgbClr val="7030A0"/>
                </a:solidFill>
              </a:rPr>
              <a:t>cholesky_decoposed_cor_matrix</a:t>
            </a:r>
            <a:r>
              <a:rPr lang="pl-PL" i="1" dirty="0">
                <a:solidFill>
                  <a:srgbClr val="7030A0"/>
                </a:solidFill>
              </a:rPr>
              <a:t> </a:t>
            </a:r>
            <a:r>
              <a:rPr lang="pl-PL" i="1" dirty="0"/>
              <a:t>%&gt;% </a:t>
            </a:r>
            <a:r>
              <a:rPr lang="pl-PL" i="1" dirty="0" err="1">
                <a:solidFill>
                  <a:srgbClr val="00B050"/>
                </a:solidFill>
              </a:rPr>
              <a:t>pnorm</a:t>
            </a:r>
            <a:r>
              <a:rPr lang="pl-PL" i="1" dirty="0"/>
              <a:t> %&gt;% </a:t>
            </a:r>
            <a:r>
              <a:rPr lang="pl-PL" i="1" dirty="0" err="1">
                <a:solidFill>
                  <a:srgbClr val="FFC000"/>
                </a:solidFill>
              </a:rPr>
              <a:t>qt</a:t>
            </a:r>
            <a:endParaRPr lang="pl-PL" i="1" dirty="0">
              <a:solidFill>
                <a:srgbClr val="FFC000"/>
              </a:solidFill>
            </a:endParaRPr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Kopuły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Budowanie kopuły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16180" y="1395664"/>
            <a:ext cx="7886700" cy="4486092"/>
          </a:xfrm>
        </p:spPr>
        <p:txBody>
          <a:bodyPr>
            <a:noAutofit/>
          </a:bodyPr>
          <a:lstStyle/>
          <a:p>
            <a:pPr marL="514350" indent="-514350">
              <a:lnSpc>
                <a:spcPct val="112000"/>
              </a:lnSpc>
              <a:buFont typeface="+mj-lt"/>
              <a:buAutoNum type="arabicPeriod"/>
            </a:pPr>
            <a:r>
              <a:rPr lang="pl-PL" sz="2700" dirty="0" err="1"/>
              <a:t>Risk</a:t>
            </a:r>
            <a:r>
              <a:rPr lang="pl-PL" sz="2700" dirty="0"/>
              <a:t> modeling</a:t>
            </a:r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pl-PL" sz="2400" dirty="0"/>
              <a:t>In banking</a:t>
            </a:r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pl-PL" sz="2400" dirty="0"/>
              <a:t>In </a:t>
            </a:r>
            <a:r>
              <a:rPr lang="pl-PL" sz="2400" dirty="0" err="1"/>
              <a:t>insurance</a:t>
            </a:r>
            <a:endParaRPr lang="pl-PL" sz="2400" dirty="0"/>
          </a:p>
          <a:p>
            <a:pPr marL="457200" indent="-457200">
              <a:lnSpc>
                <a:spcPct val="112000"/>
              </a:lnSpc>
              <a:buFont typeface="+mj-lt"/>
              <a:buAutoNum type="arabicPeriod"/>
            </a:pPr>
            <a:r>
              <a:rPr lang="pl-PL" sz="2700" dirty="0"/>
              <a:t>Model </a:t>
            </a:r>
            <a:r>
              <a:rPr lang="pl-PL" sz="2700" dirty="0" err="1"/>
              <a:t>developement</a:t>
            </a:r>
            <a:r>
              <a:rPr lang="pl-PL" sz="2700" dirty="0"/>
              <a:t> &amp; </a:t>
            </a:r>
            <a:r>
              <a:rPr lang="pl-PL" sz="2700" dirty="0" err="1"/>
              <a:t>modal</a:t>
            </a:r>
            <a:r>
              <a:rPr lang="pl-PL" sz="2700" dirty="0"/>
              <a:t> </a:t>
            </a:r>
            <a:r>
              <a:rPr lang="pl-PL" sz="2700" dirty="0" err="1"/>
              <a:t>validation</a:t>
            </a:r>
            <a:endParaRPr lang="pl-PL" sz="2700" dirty="0"/>
          </a:p>
          <a:p>
            <a:pPr marL="457200" indent="-457200">
              <a:lnSpc>
                <a:spcPct val="112000"/>
              </a:lnSpc>
              <a:buFont typeface="+mj-lt"/>
              <a:buAutoNum type="arabicPeriod"/>
            </a:pPr>
            <a:r>
              <a:rPr lang="en-US" sz="2700" dirty="0"/>
              <a:t>R </a:t>
            </a:r>
            <a:r>
              <a:rPr lang="pl-PL" sz="2700" dirty="0"/>
              <a:t>in </a:t>
            </a:r>
            <a:r>
              <a:rPr lang="pl-PL" sz="2700" dirty="0" err="1"/>
              <a:t>risk</a:t>
            </a:r>
            <a:r>
              <a:rPr lang="pl-PL" sz="2700" dirty="0"/>
              <a:t> </a:t>
            </a:r>
            <a:r>
              <a:rPr lang="pl-PL" sz="2700" dirty="0" err="1"/>
              <a:t>modelling</a:t>
            </a:r>
            <a:endParaRPr lang="en-US" sz="2700" dirty="0"/>
          </a:p>
          <a:p>
            <a:pPr marL="457200" indent="-457200">
              <a:lnSpc>
                <a:spcPct val="112000"/>
              </a:lnSpc>
              <a:buFont typeface="+mj-lt"/>
              <a:buAutoNum type="arabicPeriod"/>
            </a:pPr>
            <a:r>
              <a:rPr lang="pl-PL" sz="2700" dirty="0" err="1"/>
              <a:t>Practical</a:t>
            </a:r>
            <a:r>
              <a:rPr lang="pl-PL" sz="2700" dirty="0"/>
              <a:t> </a:t>
            </a:r>
            <a:r>
              <a:rPr lang="pl-PL" sz="2700" dirty="0" err="1"/>
              <a:t>examples</a:t>
            </a:r>
            <a:r>
              <a:rPr lang="pl-PL" sz="2700" dirty="0"/>
              <a:t>:</a:t>
            </a:r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pl-PL" sz="2400" dirty="0" err="1"/>
              <a:t>Risk</a:t>
            </a:r>
            <a:r>
              <a:rPr lang="pl-PL" sz="2400" dirty="0"/>
              <a:t> </a:t>
            </a:r>
            <a:r>
              <a:rPr lang="pl-PL" sz="2400" dirty="0" err="1"/>
              <a:t>aggregation</a:t>
            </a:r>
            <a:endParaRPr lang="pl-PL" sz="2400" dirty="0"/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pl-PL" sz="2400" dirty="0" err="1"/>
              <a:t>Stochastic</a:t>
            </a:r>
            <a:r>
              <a:rPr lang="pl-PL" sz="2400" dirty="0"/>
              <a:t> </a:t>
            </a:r>
            <a:r>
              <a:rPr lang="pl-PL" sz="2400" dirty="0" err="1"/>
              <a:t>mortality</a:t>
            </a:r>
            <a:endParaRPr lang="en-US" sz="2400" dirty="0"/>
          </a:p>
          <a:p>
            <a:pPr marL="457200" indent="-457200">
              <a:lnSpc>
                <a:spcPct val="112000"/>
              </a:lnSpc>
              <a:buFont typeface="+mj-lt"/>
              <a:buAutoNum type="arabicPeriod"/>
            </a:pPr>
            <a:endParaRPr lang="pl-PL" sz="2700" dirty="0"/>
          </a:p>
          <a:p>
            <a:pPr>
              <a:lnSpc>
                <a:spcPct val="112000"/>
              </a:lnSpc>
              <a:buFont typeface="Wingdings" panose="05000000000000000000" pitchFamily="2" charset="2"/>
              <a:buChar char="§"/>
            </a:pPr>
            <a:endParaRPr lang="en-US" sz="2700" dirty="0"/>
          </a:p>
          <a:p>
            <a:pPr>
              <a:lnSpc>
                <a:spcPct val="112000"/>
              </a:lnSpc>
              <a:buFont typeface="Wingdings" panose="05000000000000000000" pitchFamily="2" charset="2"/>
              <a:buChar char="§"/>
            </a:pPr>
            <a:endParaRPr lang="en-US" sz="2700" dirty="0"/>
          </a:p>
        </p:txBody>
      </p:sp>
      <p:sp>
        <p:nvSpPr>
          <p:cNvPr id="4" name="PAGE HEADING">
            <a:extLst>
              <a:ext uri="{FF2B5EF4-FFF2-40B4-BE49-F238E27FC236}">
                <a16:creationId xmlns:a16="http://schemas.microsoft.com/office/drawing/2014/main" id="{2A052A48-CDFC-4BAC-873F-B5B18902371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05382" y="244968"/>
            <a:ext cx="8354291" cy="856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909" b="1" dirty="0">
                <a:ea typeface="Arial Unicode MS" pitchFamily="34" charset="-128"/>
              </a:rPr>
              <a:t>Agenda</a:t>
            </a:r>
            <a:endParaRPr lang="en-GB" sz="2909" b="1" dirty="0">
              <a:latin typeface="Frutiger 45 Light"/>
              <a:ea typeface="Arial Unicode MS" pitchFamily="34" charset="-128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F3F02D9-F88A-44FA-8584-C887E43180F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662893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Kopuły - przykłady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DE75322-532B-4698-8EA8-1BB4F6D8D3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09" y="943316"/>
            <a:ext cx="8480868" cy="53668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6F99215F-24A6-47AA-BC48-B1B5A3E653E3}"/>
              </a:ext>
            </a:extLst>
          </p:cNvPr>
          <p:cNvSpPr txBox="1"/>
          <p:nvPr/>
        </p:nvSpPr>
        <p:spPr>
          <a:xfrm>
            <a:off x="5167116" y="6310116"/>
            <a:ext cx="3569561" cy="377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l-PL" sz="1273" dirty="0"/>
              <a:t>Przyjęte rozkłady brzegowe: standardowy normalny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982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Wyniki: Dopasowanie rozkładów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Normal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</a:t>
            </a: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Inverse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</a:t>
            </a: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Gaussian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(NIG); pakiet </a:t>
            </a: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ghyp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D686524-1E1E-4CC3-877B-C91224F56E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3" y="1697181"/>
            <a:ext cx="8372204" cy="4312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47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Wyniki: Porównanie z historycznymi danymi</a:t>
            </a:r>
            <a:endParaRPr lang="en-GB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09ACF59-98CF-46F5-B04D-02A8939F9B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" y="1243511"/>
            <a:ext cx="8940122" cy="5028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766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Dopasowanie kopuły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Joe copula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93DF8B0-825F-4FC6-90D6-D074B44B4440}"/>
              </a:ext>
            </a:extLst>
          </p:cNvPr>
          <p:cNvSpPr txBox="1"/>
          <p:nvPr/>
        </p:nvSpPr>
        <p:spPr>
          <a:xfrm>
            <a:off x="7741039" y="6379443"/>
            <a:ext cx="1536276" cy="220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l-PL" sz="909" kern="0" dirty="0">
                <a:solidFill>
                  <a:srgbClr val="464749"/>
                </a:solidFill>
                <a:ea typeface="Arial Unicode MS"/>
              </a:rPr>
              <a:t>*survival version</a:t>
            </a:r>
            <a:endParaRPr sz="909" dirty="0">
              <a:solidFill>
                <a:prstClr val="black"/>
              </a:solidFill>
            </a:endParaRP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6D5566BF-3E95-4BE0-ACFC-75BB37AC8E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5" y="1430941"/>
            <a:ext cx="8797336" cy="49485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0678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</p:spPr>
        <p:txBody>
          <a:bodyPr/>
          <a:lstStyle/>
          <a:p>
            <a:r>
              <a:rPr lang="pl-PL" sz="2000" dirty="0"/>
              <a:t>Alternatywa w postaci </a:t>
            </a:r>
            <a:r>
              <a:rPr lang="pl-PL" sz="2000" b="1" dirty="0" err="1"/>
              <a:t>historical</a:t>
            </a:r>
            <a:r>
              <a:rPr lang="pl-PL" sz="2000" b="1" dirty="0"/>
              <a:t> </a:t>
            </a:r>
            <a:r>
              <a:rPr lang="pl-PL" sz="2000" b="1" dirty="0" err="1"/>
              <a:t>simulation</a:t>
            </a:r>
            <a:r>
              <a:rPr lang="pl-PL" sz="2000" dirty="0"/>
              <a:t>:</a:t>
            </a:r>
          </a:p>
          <a:p>
            <a:pPr lvl="1"/>
            <a:r>
              <a:rPr lang="pl-PL" sz="1800" dirty="0"/>
              <a:t>Symulacja z empirycznych rozkładów</a:t>
            </a:r>
          </a:p>
          <a:p>
            <a:pPr lvl="1"/>
            <a:r>
              <a:rPr lang="pl-PL" sz="1800" dirty="0"/>
              <a:t>Historyczna zależność pomiędzy czynnikami ryzyka</a:t>
            </a:r>
          </a:p>
          <a:p>
            <a:endParaRPr lang="pl-PL" sz="2000" dirty="0"/>
          </a:p>
          <a:p>
            <a:r>
              <a:rPr lang="pl-PL" sz="2000" dirty="0"/>
              <a:t>Bardzo szeroko wykorzystywane w modelach wewnętrznych (</a:t>
            </a:r>
            <a:r>
              <a:rPr lang="pl-PL" sz="2000" dirty="0" err="1"/>
              <a:t>Internal</a:t>
            </a:r>
            <a:r>
              <a:rPr lang="pl-PL" sz="2000" dirty="0"/>
              <a:t> </a:t>
            </a:r>
            <a:r>
              <a:rPr lang="pl-PL" sz="2000" dirty="0" err="1"/>
              <a:t>Models</a:t>
            </a:r>
            <a:r>
              <a:rPr lang="pl-PL" sz="2000" dirty="0"/>
              <a:t>) w ubezpieczeniach razem z </a:t>
            </a:r>
            <a:r>
              <a:rPr lang="pl-PL" sz="2000" b="1" dirty="0" err="1"/>
              <a:t>replicating</a:t>
            </a:r>
            <a:r>
              <a:rPr lang="pl-PL" sz="2000" b="1" dirty="0"/>
              <a:t> portfolio</a:t>
            </a:r>
            <a:endParaRPr lang="en-US" sz="20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Dodatkowe komentarze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2261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</p:spPr>
        <p:txBody>
          <a:bodyPr/>
          <a:lstStyle/>
          <a:p>
            <a:r>
              <a:rPr lang="en-US" dirty="0"/>
              <a:t>U. </a:t>
            </a:r>
            <a:r>
              <a:rPr lang="en-US" dirty="0" err="1"/>
              <a:t>Schepsmeier</a:t>
            </a:r>
            <a:r>
              <a:rPr lang="en-US" dirty="0"/>
              <a:t>, E. C. </a:t>
            </a:r>
            <a:r>
              <a:rPr lang="en-US" dirty="0" err="1"/>
              <a:t>Brechmann</a:t>
            </a:r>
            <a:r>
              <a:rPr lang="en-US" dirty="0"/>
              <a:t>, Modeling dependence with C- and D-vine copulas: The R package </a:t>
            </a:r>
            <a:r>
              <a:rPr lang="en-US" dirty="0" err="1"/>
              <a:t>CDVine</a:t>
            </a:r>
            <a:r>
              <a:rPr lang="en-US" dirty="0"/>
              <a:t>, 2013</a:t>
            </a:r>
          </a:p>
          <a:p>
            <a:r>
              <a:rPr lang="en-US" dirty="0"/>
              <a:t>U. </a:t>
            </a:r>
            <a:r>
              <a:rPr lang="en-US" dirty="0" err="1"/>
              <a:t>Schepsmeier</a:t>
            </a:r>
            <a:r>
              <a:rPr lang="en-US" dirty="0"/>
              <a:t>, E. C. </a:t>
            </a:r>
            <a:r>
              <a:rPr lang="en-US" dirty="0" err="1"/>
              <a:t>Brechmann</a:t>
            </a:r>
            <a:r>
              <a:rPr lang="en-US" dirty="0"/>
              <a:t>, </a:t>
            </a:r>
            <a:r>
              <a:rPr lang="en-US" dirty="0" err="1"/>
              <a:t>CDVine</a:t>
            </a:r>
            <a:r>
              <a:rPr lang="en-US" dirty="0"/>
              <a:t>, 2013</a:t>
            </a:r>
            <a:br>
              <a:rPr lang="en-US" dirty="0"/>
            </a:br>
            <a:r>
              <a:rPr lang="en-US" dirty="0"/>
              <a:t>https://cran.r-project.org/web/packages/CDVine/</a:t>
            </a:r>
          </a:p>
          <a:p>
            <a:r>
              <a:rPr lang="en-US" dirty="0"/>
              <a:t>H. Joe, Dependence Modeling with Copulas, 2014</a:t>
            </a:r>
            <a:br>
              <a:rPr lang="en-US" dirty="0"/>
            </a:br>
            <a:r>
              <a:rPr lang="en-US" dirty="0"/>
              <a:t>(not yet published on CRAN package </a:t>
            </a:r>
            <a:r>
              <a:rPr lang="en-US" dirty="0" err="1"/>
              <a:t>CopulaModel</a:t>
            </a:r>
            <a:r>
              <a:rPr lang="en-US" dirty="0"/>
              <a:t> - copula.stat.ubc.ca)</a:t>
            </a:r>
          </a:p>
          <a:p>
            <a:r>
              <a:rPr lang="en-US" dirty="0"/>
              <a:t>C. </a:t>
            </a:r>
            <a:r>
              <a:rPr lang="en-US" dirty="0" err="1"/>
              <a:t>Genest</a:t>
            </a:r>
            <a:r>
              <a:rPr lang="en-US" dirty="0"/>
              <a:t>, A.-C. Favre, Everything You Always Wanted to Know about Copula but Were Afraid to Ask, 2007</a:t>
            </a:r>
          </a:p>
          <a:p>
            <a:r>
              <a:rPr lang="en-US" dirty="0"/>
              <a:t>H. Joe, H. Li, A. K. </a:t>
            </a:r>
            <a:r>
              <a:rPr lang="en-US" dirty="0" err="1"/>
              <a:t>Nikoloulopoulos</a:t>
            </a:r>
            <a:r>
              <a:rPr lang="en-US" dirty="0"/>
              <a:t>, Tail dependence functions and vine copulas, 2010</a:t>
            </a:r>
          </a:p>
          <a:p>
            <a:r>
              <a:rPr lang="en-US" dirty="0"/>
              <a:t>M. Hofer, </a:t>
            </a:r>
            <a:r>
              <a:rPr lang="en-US" dirty="0" err="1"/>
              <a:t>M.Machler</a:t>
            </a:r>
            <a:r>
              <a:rPr lang="en-US" dirty="0"/>
              <a:t>, Nested Archimedean Copulas Meet R – Vignette,</a:t>
            </a:r>
            <a:br>
              <a:rPr lang="en-US" dirty="0"/>
            </a:br>
            <a:r>
              <a:rPr lang="en-US" dirty="0"/>
              <a:t>https://cran.r-project.org/web/packages/copula/vignettes/nacopula-pkg.pdf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Polecana</a:t>
            </a:r>
            <a:r>
              <a:rPr lang="en-US" dirty="0"/>
              <a:t> </a:t>
            </a:r>
            <a:r>
              <a:rPr lang="en-US" dirty="0" err="1"/>
              <a:t>literatura</a:t>
            </a:r>
            <a:r>
              <a:rPr lang="en-US" dirty="0"/>
              <a:t>/</a:t>
            </a:r>
            <a:r>
              <a:rPr lang="en-US" dirty="0" err="1"/>
              <a:t>materiały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953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</p:spPr>
        <p:txBody>
          <a:bodyPr/>
          <a:lstStyle/>
          <a:p>
            <a:r>
              <a:rPr lang="en-US" dirty="0"/>
              <a:t>U. </a:t>
            </a:r>
            <a:r>
              <a:rPr lang="en-US" dirty="0" err="1"/>
              <a:t>Schepsmeier</a:t>
            </a:r>
            <a:r>
              <a:rPr lang="en-US" dirty="0"/>
              <a:t>, E. C. </a:t>
            </a:r>
            <a:r>
              <a:rPr lang="en-US" dirty="0" err="1"/>
              <a:t>Brechmann</a:t>
            </a:r>
            <a:r>
              <a:rPr lang="en-US" dirty="0"/>
              <a:t>, Modeling dependence with C- and D-vine copulas: The R package </a:t>
            </a:r>
            <a:r>
              <a:rPr lang="en-US" dirty="0" err="1"/>
              <a:t>CDVine</a:t>
            </a:r>
            <a:r>
              <a:rPr lang="en-US" dirty="0"/>
              <a:t>, 2013</a:t>
            </a:r>
          </a:p>
          <a:p>
            <a:r>
              <a:rPr lang="en-US" dirty="0"/>
              <a:t>U. </a:t>
            </a:r>
            <a:r>
              <a:rPr lang="en-US" dirty="0" err="1"/>
              <a:t>Schepsmeier</a:t>
            </a:r>
            <a:r>
              <a:rPr lang="en-US" dirty="0"/>
              <a:t>, E. C. </a:t>
            </a:r>
            <a:r>
              <a:rPr lang="en-US" dirty="0" err="1"/>
              <a:t>Brechmann</a:t>
            </a:r>
            <a:r>
              <a:rPr lang="en-US" dirty="0"/>
              <a:t>, </a:t>
            </a:r>
            <a:r>
              <a:rPr lang="en-US" dirty="0" err="1"/>
              <a:t>CDVine</a:t>
            </a:r>
            <a:r>
              <a:rPr lang="en-US" dirty="0"/>
              <a:t>, 2013</a:t>
            </a:r>
            <a:br>
              <a:rPr lang="en-US" dirty="0"/>
            </a:br>
            <a:r>
              <a:rPr lang="en-US" dirty="0"/>
              <a:t>https://cran.r-project.org/web/packages/CDVine/</a:t>
            </a:r>
          </a:p>
          <a:p>
            <a:r>
              <a:rPr lang="en-US" dirty="0"/>
              <a:t>H. Joe, Dependence Modeling with Copulas, 2014</a:t>
            </a:r>
            <a:br>
              <a:rPr lang="en-US" dirty="0"/>
            </a:br>
            <a:r>
              <a:rPr lang="en-US" dirty="0"/>
              <a:t>(not yet published on CRAN package </a:t>
            </a:r>
            <a:r>
              <a:rPr lang="en-US" dirty="0" err="1"/>
              <a:t>CopulaModel</a:t>
            </a:r>
            <a:r>
              <a:rPr lang="en-US" dirty="0"/>
              <a:t> - copula.stat.ubc.ca)</a:t>
            </a:r>
          </a:p>
          <a:p>
            <a:r>
              <a:rPr lang="en-US" dirty="0"/>
              <a:t>C. </a:t>
            </a:r>
            <a:r>
              <a:rPr lang="en-US" dirty="0" err="1"/>
              <a:t>Genest</a:t>
            </a:r>
            <a:r>
              <a:rPr lang="en-US" dirty="0"/>
              <a:t>, A.-C. Favre, Everything You Always Wanted to Know about Copula but Were Afraid to Ask, 2007</a:t>
            </a:r>
          </a:p>
          <a:p>
            <a:r>
              <a:rPr lang="en-US" dirty="0"/>
              <a:t>H. Joe, H. Li, A. K. </a:t>
            </a:r>
            <a:r>
              <a:rPr lang="en-US" dirty="0" err="1"/>
              <a:t>Nikoloulopoulos</a:t>
            </a:r>
            <a:r>
              <a:rPr lang="en-US" dirty="0"/>
              <a:t>, Tail dependence functions and vine copulas, 2010</a:t>
            </a:r>
          </a:p>
          <a:p>
            <a:r>
              <a:rPr lang="en-US" dirty="0"/>
              <a:t>M. Hofer, </a:t>
            </a:r>
            <a:r>
              <a:rPr lang="en-US" dirty="0" err="1"/>
              <a:t>M.Machler</a:t>
            </a:r>
            <a:r>
              <a:rPr lang="en-US" dirty="0"/>
              <a:t>, Nested Archimedean Copulas Meet R – Vignette,</a:t>
            </a:r>
            <a:br>
              <a:rPr lang="en-US" dirty="0"/>
            </a:br>
            <a:r>
              <a:rPr lang="en-US" dirty="0"/>
              <a:t>https://cran.r-project.org/web/packages/copula/vignettes/nacopula-pkg.pdf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Polecana</a:t>
            </a:r>
            <a:r>
              <a:rPr lang="en-US" dirty="0"/>
              <a:t> </a:t>
            </a:r>
            <a:r>
              <a:rPr lang="en-US" dirty="0" err="1"/>
              <a:t>literatura</a:t>
            </a:r>
            <a:r>
              <a:rPr lang="en-US" dirty="0"/>
              <a:t>/</a:t>
            </a:r>
            <a:r>
              <a:rPr lang="en-US" dirty="0" err="1"/>
              <a:t>materiały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6366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 err="1"/>
              <a:t>Stochastic</a:t>
            </a:r>
            <a:r>
              <a:rPr lang="pl-PL" sz="3600" dirty="0"/>
              <a:t> </a:t>
            </a:r>
            <a:r>
              <a:rPr lang="pl-PL" sz="3600" dirty="0" err="1"/>
              <a:t>Mortality</a:t>
            </a:r>
            <a:endParaRPr lang="en-US" sz="36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Since we have got data on number of deaths and size of a population we are able to calculate death probability. We will focus on conditional death probability within one year (so called </a:t>
            </a:r>
            <a:r>
              <a:rPr lang="en-US" sz="2400" dirty="0" err="1"/>
              <a:t>qx</a:t>
            </a:r>
            <a:r>
              <a:rPr lang="en-US" sz="2400" dirty="0"/>
              <a:t>)</a:t>
            </a:r>
          </a:p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Factors that we will take into considerations are as fallow:</a:t>
            </a:r>
          </a:p>
          <a:p>
            <a:pPr lvl="1">
              <a:lnSpc>
                <a:spcPct val="112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Gender</a:t>
            </a:r>
          </a:p>
          <a:p>
            <a:pPr lvl="1">
              <a:lnSpc>
                <a:spcPct val="112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Age</a:t>
            </a:r>
          </a:p>
          <a:p>
            <a:pPr lvl="1">
              <a:lnSpc>
                <a:spcPct val="112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Calendar Year</a:t>
            </a:r>
          </a:p>
          <a:p>
            <a:pPr lvl="1">
              <a:lnSpc>
                <a:spcPct val="112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Cohort (year of birth)</a:t>
            </a:r>
          </a:p>
        </p:txBody>
      </p:sp>
    </p:spTree>
    <p:extLst>
      <p:ext uri="{BB962C8B-B14F-4D97-AF65-F5344CB8AC3E}">
        <p14:creationId xmlns:p14="http://schemas.microsoft.com/office/powerpoint/2010/main" val="363838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Mortality tables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Framework that is used to capture this conditional death probability is called mortality table.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605739"/>
              </p:ext>
            </p:extLst>
          </p:nvPr>
        </p:nvGraphicFramePr>
        <p:xfrm>
          <a:off x="1656031" y="2844553"/>
          <a:ext cx="5842328" cy="3335585"/>
        </p:xfrm>
        <a:graphic>
          <a:graphicData uri="http://schemas.openxmlformats.org/drawingml/2006/table">
            <a:tbl>
              <a:tblPr/>
              <a:tblGrid>
                <a:gridCol w="990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0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03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3235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Age\Year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0.001047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0.001047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0.001098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0.001016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0.000984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0.001069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0.001058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0.001109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0.001027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0.000995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0.001101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0.001049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0.001037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0.001153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0.001153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0.001122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0.001079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0.001205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0.001225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0.001143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0.001132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0.001131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0.001278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0.001299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0.001196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0.001175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0.001183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0.001372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0.001392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0.001269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0.001248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0.001246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0.001477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0.001507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0.001363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0.001321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0.001319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0.001602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0.001633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0.001488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0.001425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0.001403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0.001739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0.001624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0.00154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0.001507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526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" y="1560285"/>
            <a:ext cx="9089367" cy="4702629"/>
          </a:xfrm>
        </p:spPr>
      </p:pic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</p:spPr>
        <p:txBody>
          <a:bodyPr>
            <a:normAutofit/>
          </a:bodyPr>
          <a:lstStyle/>
          <a:p>
            <a:r>
              <a:rPr lang="en-US" sz="2800" dirty="0"/>
              <a:t>Visualization of mortality tables</a:t>
            </a:r>
          </a:p>
        </p:txBody>
      </p:sp>
    </p:spTree>
    <p:extLst>
      <p:ext uri="{BB962C8B-B14F-4D97-AF65-F5344CB8AC3E}">
        <p14:creationId xmlns:p14="http://schemas.microsoft.com/office/powerpoint/2010/main" val="83547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289" y="1362364"/>
            <a:ext cx="8354291" cy="4647045"/>
          </a:xfrm>
        </p:spPr>
        <p:txBody>
          <a:bodyPr/>
          <a:lstStyle/>
          <a:p>
            <a:pPr marL="568619" lvl="1" indent="-363685">
              <a:buFont typeface="+mj-lt"/>
              <a:buAutoNum type="romanUcPeriod"/>
            </a:pPr>
            <a:r>
              <a:rPr lang="en-GB" dirty="0"/>
              <a:t>Risk of the counterparty defaulting: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Client unable to pay the mortgage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Friend unwilling to pay us back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Lehman Brothers couldn't keep their end of the bargains</a:t>
            </a:r>
          </a:p>
          <a:p>
            <a:pPr marL="568619" lvl="1" indent="-363685">
              <a:buFont typeface="+mj-lt"/>
              <a:buAutoNum type="romanUcPeriod"/>
            </a:pPr>
            <a:r>
              <a:rPr lang="en-GB" dirty="0"/>
              <a:t>Depends on various factors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Quality of the counterparty - creditworthiness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Economy  - crisis could decrease company ability to sell its product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Management – company even in very bad financial situation could improve instead of going into the default</a:t>
            </a:r>
          </a:p>
          <a:p>
            <a:pPr marL="568619" lvl="1" indent="-363685">
              <a:buFont typeface="+mj-lt"/>
              <a:buAutoNum type="romanUcPeriod"/>
            </a:pPr>
            <a:r>
              <a:rPr lang="en-GB" dirty="0"/>
              <a:t>How to quantify credit risk?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PD – Probability of Default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LGD – Loss Given Default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EAD – Exposure at Default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Expected Loss = PD * LGD * EAD</a:t>
            </a:r>
          </a:p>
          <a:p>
            <a:pPr marL="204934" lvl="1" indent="0">
              <a:buNone/>
            </a:pPr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pl-PL" dirty="0" err="1"/>
              <a:t>Risk</a:t>
            </a:r>
            <a:r>
              <a:rPr lang="pl-PL" dirty="0"/>
              <a:t> m</a:t>
            </a:r>
            <a:r>
              <a:rPr lang="en-US" dirty="0" err="1"/>
              <a:t>odeling</a:t>
            </a:r>
            <a:r>
              <a:rPr lang="en-US" dirty="0"/>
              <a:t> in </a:t>
            </a:r>
            <a:r>
              <a:rPr lang="pl-PL" dirty="0"/>
              <a:t>banking</a:t>
            </a:r>
            <a:r>
              <a:rPr lang="en-US" dirty="0"/>
              <a:t> industry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en-GB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What is the credit risk?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837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</p:spPr>
        <p:txBody>
          <a:bodyPr>
            <a:normAutofit/>
          </a:bodyPr>
          <a:lstStyle/>
          <a:p>
            <a:r>
              <a:rPr lang="en-US" sz="2800" dirty="0"/>
              <a:t>Visualization of mortality tables with restrictions</a:t>
            </a:r>
          </a:p>
        </p:txBody>
      </p:sp>
      <p:pic>
        <p:nvPicPr>
          <p:cNvPr id="3" name="Symbol zastępczy zawartości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" y="1956462"/>
            <a:ext cx="7886700" cy="4096014"/>
          </a:xfrm>
        </p:spPr>
      </p:pic>
    </p:spTree>
    <p:extLst>
      <p:ext uri="{BB962C8B-B14F-4D97-AF65-F5344CB8AC3E}">
        <p14:creationId xmlns:p14="http://schemas.microsoft.com/office/powerpoint/2010/main" val="363057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</p:spPr>
        <p:txBody>
          <a:bodyPr>
            <a:normAutofit/>
          </a:bodyPr>
          <a:lstStyle/>
          <a:p>
            <a:r>
              <a:rPr lang="en-US" sz="3600" dirty="0"/>
              <a:t>Data source</a:t>
            </a: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Human Mortality Database (1958-2009):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http://www.mortality.org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Central Statistical Office of Poland (1990-2014):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http://stat.gov.pl/en/topics/population/life-expectancy/life-expectancy-in-poland,1,1.html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51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Stochastic mortality models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Stochastic mortality in the literature is mainly identified with Lee Carter model and its extensions. </a:t>
            </a:r>
            <a:endParaRPr lang="pl-PL" sz="2400" dirty="0"/>
          </a:p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As stated in [2] they could be framed into Generalized Age-Period-Cohort stochastic mortality models (GAPC). </a:t>
            </a:r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78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Generalized Age-Period-Cohort stochastic mortality models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2000"/>
              </a:lnSpc>
              <a:buNone/>
            </a:pPr>
            <a:r>
              <a:rPr lang="en-US" sz="2600" dirty="0"/>
              <a:t>In their definition they are close to widely used generalized linear models (GLM). As in GLM one needs to assume what distribution modelled risk follow. </a:t>
            </a:r>
          </a:p>
          <a:p>
            <a:pPr marL="385763" indent="-385763">
              <a:buFont typeface="+mj-lt"/>
              <a:buAutoNum type="alphaLcParenR"/>
            </a:pPr>
            <a:endParaRPr lang="en-US" sz="2400" dirty="0"/>
          </a:p>
          <a:p>
            <a:pPr marL="0" indent="0">
              <a:lnSpc>
                <a:spcPct val="132000"/>
              </a:lnSpc>
              <a:buNone/>
            </a:pPr>
            <a:r>
              <a:rPr lang="en-US" sz="2600" dirty="0"/>
              <a:t>For GAPC number of deaths </a:t>
            </a:r>
            <a:r>
              <a:rPr lang="en-US" sz="2400" dirty="0" err="1"/>
              <a:t>D</a:t>
            </a:r>
            <a:r>
              <a:rPr lang="en-US" sz="2400" baseline="-25000" dirty="0" err="1"/>
              <a:t>xt</a:t>
            </a:r>
            <a:r>
              <a:rPr lang="en-US" sz="2400" dirty="0"/>
              <a:t> </a:t>
            </a:r>
            <a:r>
              <a:rPr lang="en-US" sz="2600" dirty="0"/>
              <a:t>is treated as modelled phenomena.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lnSpc>
                <a:spcPct val="112000"/>
              </a:lnSpc>
              <a:buNone/>
            </a:pPr>
            <a:r>
              <a:rPr lang="en-US" sz="2600" dirty="0"/>
              <a:t>Since number of deaths is an integer one could use:</a:t>
            </a:r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en-US" sz="2600" dirty="0"/>
              <a:t>Binomial distribution (with logit link function) </a:t>
            </a:r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en-US" sz="2600" dirty="0"/>
              <a:t>Poisson distribution (log link function)</a:t>
            </a:r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16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mortality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633845" y="1378857"/>
                <a:ext cx="7886700" cy="480128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2000"/>
                  </a:lnSpc>
                  <a:buNone/>
                </a:pPr>
                <a:r>
                  <a:rPr lang="en-US" sz="2900" dirty="0"/>
                  <a:t>Linear formula that is then imputed into link function in its general form:</a:t>
                </a:r>
                <a:br>
                  <a:rPr lang="en-US" sz="2900" i="1" dirty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900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sz="2900" i="1">
                              <a:latin typeface="Cambria Math"/>
                            </a:rPr>
                            <m:t>𝑥𝑡</m:t>
                          </m:r>
                        </m:sub>
                      </m:sSub>
                      <m:r>
                        <a:rPr lang="en-US" sz="29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900">
                              <a:latin typeface="Cambria Math"/>
                            </a:rPr>
                            <m:t>α</m:t>
                          </m:r>
                        </m:e>
                        <m:sub>
                          <m:r>
                            <a:rPr lang="en-US" sz="29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9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900" i="1">
                              <a:latin typeface="Cambria Math"/>
                            </a:rPr>
                            <m:t>𝑖</m:t>
                          </m:r>
                          <m:r>
                            <a:rPr lang="en-US" sz="29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9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9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2900" i="1"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9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9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9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9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900" i="1">
                                      <a:latin typeface="Cambria Math"/>
                                    </a:rPr>
                                    <m:t>(0)</m:t>
                                  </m:r>
                                </m:sup>
                              </m:sSubSup>
                              <m:r>
                                <a:rPr lang="en-US" sz="2900" i="1"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9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9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900" dirty="0"/>
              </a:p>
              <a:p>
                <a:pPr lvl="0">
                  <a:lnSpc>
                    <a:spcPct val="132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90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900" dirty="0"/>
                  <a:t>stands for static age function capturing the general shape of mortality by age</a:t>
                </a:r>
              </a:p>
              <a:p>
                <a:pPr>
                  <a:lnSpc>
                    <a:spcPct val="132000"/>
                  </a:lnSpc>
                </a:pPr>
                <a:r>
                  <a:rPr lang="en-US" sz="2900" dirty="0"/>
                  <a:t>N ≥ 0 is an integer indicating the number of age-period terms describing the mortality trends, with each time index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9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900" dirty="0"/>
                  <a:t> , </a:t>
                </a:r>
                <a:r>
                  <a:rPr lang="en-US" sz="2900" dirty="0" err="1"/>
                  <a:t>i</a:t>
                </a:r>
                <a:r>
                  <a:rPr lang="en-US" sz="2900" dirty="0"/>
                  <a:t> = 1,…,N, contributing in specifying the mortality trend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sz="29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900" dirty="0"/>
                  <a:t> modulating its effect across ages.</a:t>
                </a:r>
              </a:p>
              <a:p>
                <a:pPr lvl="0">
                  <a:lnSpc>
                    <a:spcPct val="132000"/>
                  </a:lnSpc>
                </a:pPr>
                <a:r>
                  <a:rPr lang="en-US" sz="2900" dirty="0"/>
                  <a:t>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900" dirty="0"/>
                  <a:t> accounts for the cohort effect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90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en-US" sz="2900" dirty="0"/>
                  <a:t>modulating its effect across ages.</a:t>
                </a:r>
              </a:p>
              <a:p>
                <a:pPr marL="385763" indent="-385763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845" y="1378857"/>
                <a:ext cx="7886700" cy="4801281"/>
              </a:xfrm>
              <a:blipFill rotWithShape="0">
                <a:blip r:embed="rId2"/>
                <a:stretch>
                  <a:fillRect l="-850" t="-76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272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Stochastic mortality models – Lee Carter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633845" y="1378857"/>
                <a:ext cx="7886700" cy="4801282"/>
              </a:xfrm>
            </p:spPr>
            <p:txBody>
              <a:bodyPr/>
              <a:lstStyle/>
              <a:p>
                <a:pPr marL="0" indent="0">
                  <a:lnSpc>
                    <a:spcPct val="112000"/>
                  </a:lnSpc>
                  <a:buNone/>
                </a:pPr>
                <a:r>
                  <a:rPr lang="en-US" sz="2400" dirty="0"/>
                  <a:t>It is good to start with simplest and most popular model in this class defined under same notation. It could provide intuitive understanding of PLAT model for those already familiar with Lee-Carter.</a:t>
                </a:r>
              </a:p>
              <a:p>
                <a:pPr marL="0" indent="0">
                  <a:buNone/>
                </a:pPr>
                <a:r>
                  <a:rPr lang="en-US" sz="2400" dirty="0"/>
                  <a:t>Lee-Carter model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𝜂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𝑥𝑡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libri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  <a:ea typeface="Calibri"/>
                              <a:cs typeface="Times New Roman"/>
                            </a:rPr>
                            <m:t>α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libri"/>
                          <a:cs typeface="Times New Roman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/>
                                  <a:ea typeface="Calibri"/>
                                  <a:cs typeface="Times New Roman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𝜅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𝑡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Figure 1. Lee-Carter model parameters fitted to </a:t>
                </a:r>
                <a:r>
                  <a:rPr lang="en-US" sz="1800" dirty="0" err="1"/>
                  <a:t>our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dataset</a:t>
                </a:r>
                <a:endParaRPr lang="en-US" sz="1800" dirty="0"/>
              </a:p>
              <a:p>
                <a:pPr marL="385763" indent="-385763">
                  <a:buFont typeface="+mj-lt"/>
                  <a:buAutoNum type="alphaLcParenR"/>
                </a:pPr>
                <a:endParaRPr lang="en-US" dirty="0"/>
              </a:p>
              <a:p>
                <a:pPr marL="385763" indent="-385763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845" y="1378857"/>
                <a:ext cx="7886700" cy="4801282"/>
              </a:xfrm>
              <a:blipFill rotWithShape="0">
                <a:blip r:embed="rId2"/>
                <a:stretch>
                  <a:fillRect l="-1236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" y="4153485"/>
            <a:ext cx="9144000" cy="19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33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Stochastic mortality models – PLAT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633845" y="1407887"/>
                <a:ext cx="7886700" cy="47722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PLAT model is more complex and defined as: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α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(1)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</m:sup>
                      </m:s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85763" indent="-385763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845" y="1407887"/>
                <a:ext cx="7886700" cy="4772252"/>
              </a:xfrm>
              <a:blipFill>
                <a:blip r:embed="rId2"/>
                <a:stretch>
                  <a:fillRect l="-850" t="-140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" y="2554513"/>
            <a:ext cx="9064066" cy="36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26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mortality models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In general steps that needs to be applied when working with those models are same as always:</a:t>
            </a:r>
          </a:p>
          <a:p>
            <a:pPr>
              <a:lnSpc>
                <a:spcPct val="112000"/>
              </a:lnSpc>
            </a:pPr>
            <a:r>
              <a:rPr lang="en-US" sz="2400" dirty="0"/>
              <a:t>Fit model to the data</a:t>
            </a:r>
          </a:p>
          <a:p>
            <a:pPr>
              <a:lnSpc>
                <a:spcPct val="112000"/>
              </a:lnSpc>
            </a:pPr>
            <a:r>
              <a:rPr lang="en-US" sz="2400" dirty="0"/>
              <a:t>Assess goodness of a fit</a:t>
            </a:r>
          </a:p>
          <a:p>
            <a:pPr>
              <a:lnSpc>
                <a:spcPct val="112000"/>
              </a:lnSpc>
            </a:pPr>
            <a:r>
              <a:rPr lang="en-US" sz="2400" dirty="0"/>
              <a:t>Perform a forecast (it could be perceived just as forecast of kappa and gamma parameters development over time)</a:t>
            </a:r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63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3845" y="365759"/>
            <a:ext cx="7886700" cy="1463041"/>
          </a:xfrm>
        </p:spPr>
        <p:txBody>
          <a:bodyPr/>
          <a:lstStyle/>
          <a:p>
            <a:r>
              <a:rPr lang="en-US" dirty="0"/>
              <a:t>Forecast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633845" y="1335314"/>
                <a:ext cx="7886700" cy="5326743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2000"/>
                  </a:lnSpc>
                  <a:buNone/>
                </a:pPr>
                <a:r>
                  <a:rPr lang="en-US" altLang="pl-PL" sz="1800" dirty="0"/>
                  <a:t>Stochastic paths are generated by analytical transformation of fixed and forecasted parameters. Whole mortality projection could be reduced to the issue of forecast of kappa and gamma parameters.</a:t>
                </a:r>
              </a:p>
              <a:p>
                <a:pPr marL="0" indent="0">
                  <a:buNone/>
                </a:pPr>
                <a:r>
                  <a:rPr lang="en-US" altLang="pl-PL" sz="1800" dirty="0"/>
                  <a:t>It is assumed that number of deaths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𝐷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𝑥𝑡</m:t>
                        </m:r>
                      </m:sub>
                    </m:sSub>
                  </m:oMath>
                </a14:m>
                <a:r>
                  <a:rPr lang="en-US" altLang="pl-PL" sz="1800" dirty="0"/>
                  <a:t> follow binomial distribution</a:t>
                </a:r>
              </a:p>
              <a:p>
                <a:pPr marL="0" indent="0">
                  <a:buNone/>
                </a:pPr>
                <a:endParaRPr lang="en-US" altLang="pl-PL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𝑥𝑡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~ </m:t>
                      </m:r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𝐵𝑖𝑛𝑜𝑚𝑖𝑎𝑙</m:t>
                      </m:r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𝛦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𝑥𝑡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0</m:t>
                          </m:r>
                        </m:sup>
                      </m:sSubSup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𝑥𝑡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)</m:t>
                      </m:r>
                    </m:oMath>
                  </m:oMathPara>
                </a14:m>
                <a:endParaRPr lang="en-US" altLang="pl-PL" sz="1800" dirty="0"/>
              </a:p>
              <a:p>
                <a:pPr marL="0" indent="0">
                  <a:buNone/>
                </a:pPr>
                <a:endParaRPr lang="en-US" altLang="pl-PL" sz="1800" dirty="0"/>
              </a:p>
              <a:p>
                <a:pPr marL="0" indent="0">
                  <a:lnSpc>
                    <a:spcPct val="132000"/>
                  </a:lnSpc>
                  <a:buNone/>
                </a:pPr>
                <a:r>
                  <a:rPr lang="en-US" sz="1800" dirty="0"/>
                  <a:t>Under that 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𝑥𝑡</m:t>
                        </m:r>
                      </m:sub>
                    </m:sSub>
                  </m:oMath>
                </a14:m>
                <a:r>
                  <a:rPr lang="en-US" sz="1800" dirty="0"/>
                  <a:t> could be calculated from analytical formula (</a:t>
                </a:r>
                <a:r>
                  <a:rPr lang="en-US" altLang="pl-PL" sz="1800" dirty="0"/>
                  <a:t>logit link)</a:t>
                </a:r>
                <a:r>
                  <a:rPr lang="en-US" sz="1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𝑥𝑡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𝑥𝑡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𝑥𝑡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pl-PL" sz="1800" dirty="0"/>
              </a:p>
              <a:p>
                <a:pPr marL="0" indent="0">
                  <a:buNone/>
                </a:pPr>
                <a:endParaRPr lang="en-US" sz="1800" dirty="0">
                  <a:ea typeface="Calibri"/>
                  <a:cs typeface="Times New Roman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Where</a:t>
                </a:r>
                <a:r>
                  <a:rPr lang="en-US" sz="1800" dirty="0">
                    <a:ea typeface="Calibri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𝜂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𝑥𝑡</m:t>
                        </m:r>
                      </m:sub>
                    </m:sSub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  <a:ea typeface="Calibri"/>
                            <a:cs typeface="Times New Roman"/>
                          </a:rPr>
                          <m:t>α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(1)</m:t>
                        </m:r>
                      </m:sup>
                    </m:sSubSup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+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𝑥</m:t>
                            </m:r>
                          </m:e>
                        </m:acc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−</m:t>
                        </m:r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</m:t>
                        </m:r>
                      </m:e>
                    </m:d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−</m:t>
                            </m:r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+</m:t>
                        </m:r>
                      </m:sup>
                    </m:s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−</m:t>
                        </m:r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>
                    <a:ea typeface="Calibri"/>
                    <a:cs typeface="Times New Roman"/>
                  </a:rPr>
                  <a:t> </a:t>
                </a:r>
                <a:r>
                  <a:rPr lang="en-US" sz="1800" dirty="0"/>
                  <a:t>for PLAT model</a:t>
                </a: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US" sz="1800" dirty="0"/>
                  <a:t>Parameters that needs to be forecasted: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sz="1800" dirty="0">
                    <a:ea typeface="Calibri"/>
                    <a:cs typeface="Times New Roman"/>
                  </a:rPr>
                  <a:t>,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 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800" dirty="0">
                    <a:ea typeface="Calibri"/>
                    <a:cs typeface="Times New Roman"/>
                  </a:rPr>
                  <a:t>,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 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3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800" dirty="0">
                    <a:ea typeface="Calibri"/>
                    <a:cs typeface="Times New Roman"/>
                  </a:rPr>
                  <a:t>,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−</m:t>
                        </m:r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</m:t>
                        </m:r>
                      </m:sub>
                    </m:sSub>
                  </m:oMath>
                </a14:m>
                <a:endParaRPr lang="en-US" sz="1800" baseline="-25000" dirty="0"/>
              </a:p>
              <a:p>
                <a:pPr marL="385763" indent="-385763">
                  <a:buFont typeface="+mj-lt"/>
                  <a:buAutoNum type="alphaLcParenR"/>
                </a:pPr>
                <a:endParaRPr lang="en-US" sz="1800" dirty="0"/>
              </a:p>
              <a:p>
                <a:pPr marL="385763" indent="-385763">
                  <a:buFont typeface="+mj-lt"/>
                  <a:buAutoNum type="alphaLcParenR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845" y="1335314"/>
                <a:ext cx="7886700" cy="5326743"/>
              </a:xfrm>
              <a:blipFill rotWithShape="0">
                <a:blip r:embed="rId2"/>
                <a:stretch>
                  <a:fillRect l="-696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860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Kappa parameter projection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2000"/>
              </a:lnSpc>
              <a:buNone/>
            </a:pPr>
            <a:r>
              <a:rPr lang="en-US" sz="2400" dirty="0"/>
              <a:t>Multivariate random walk with drift is applied (it is most popular approach for kappa parameters in the literature).</a:t>
            </a:r>
          </a:p>
          <a:p>
            <a:pPr marL="0" indent="0">
              <a:lnSpc>
                <a:spcPct val="132000"/>
              </a:lnSpc>
              <a:buNone/>
            </a:pPr>
            <a:endParaRPr lang="en-US" sz="2400" dirty="0"/>
          </a:p>
          <a:p>
            <a:pPr marL="0" indent="0">
              <a:lnSpc>
                <a:spcPct val="132000"/>
              </a:lnSpc>
              <a:buNone/>
            </a:pPr>
            <a:r>
              <a:rPr lang="en-US" sz="2400" dirty="0"/>
              <a:t>Also an structural break has been identified. Mathematical framework for performing structural change tests is provided within </a:t>
            </a:r>
            <a:r>
              <a:rPr lang="en-US" sz="2400" dirty="0" err="1"/>
              <a:t>strucchange</a:t>
            </a:r>
            <a:r>
              <a:rPr lang="en-US" sz="2400" dirty="0"/>
              <a:t> package.</a:t>
            </a:r>
            <a:endParaRPr lang="en-US" altLang="pl-PL" sz="24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9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33845" y="1790300"/>
            <a:ext cx="7886700" cy="4351337"/>
          </a:xfrm>
        </p:spPr>
        <p:txBody>
          <a:bodyPr>
            <a:noAutofit/>
          </a:bodyPr>
          <a:lstStyle/>
          <a:p>
            <a:pPr marL="0" indent="0">
              <a:lnSpc>
                <a:spcPct val="112000"/>
              </a:lnSpc>
              <a:buNone/>
            </a:pPr>
            <a:endParaRPr lang="pl-PL" sz="2700" dirty="0"/>
          </a:p>
          <a:p>
            <a:pPr>
              <a:lnSpc>
                <a:spcPct val="112000"/>
              </a:lnSpc>
              <a:buFont typeface="Wingdings" panose="05000000000000000000" pitchFamily="2" charset="2"/>
              <a:buChar char="§"/>
            </a:pPr>
            <a:endParaRPr lang="en-US" sz="2700" dirty="0"/>
          </a:p>
          <a:p>
            <a:pPr>
              <a:lnSpc>
                <a:spcPct val="112000"/>
              </a:lnSpc>
              <a:buFont typeface="Wingdings" panose="05000000000000000000" pitchFamily="2" charset="2"/>
              <a:buChar char="§"/>
            </a:pPr>
            <a:endParaRPr lang="en-US" sz="2700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28E7B38-4610-4808-B1DE-27C096A0B21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Credit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</a:t>
            </a: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decision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</a:t>
            </a: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example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sp>
        <p:nvSpPr>
          <p:cNvPr id="10" name="PAGE HEADING">
            <a:extLst>
              <a:ext uri="{FF2B5EF4-FFF2-40B4-BE49-F238E27FC236}">
                <a16:creationId xmlns:a16="http://schemas.microsoft.com/office/drawing/2014/main" id="{6D5E15F0-4775-4D20-8EB2-5CCA92EB156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11414" y="244576"/>
            <a:ext cx="8354291" cy="856211"/>
          </a:xfrm>
        </p:spPr>
        <p:txBody>
          <a:bodyPr>
            <a:normAutofit/>
          </a:bodyPr>
          <a:lstStyle/>
          <a:p>
            <a:pPr>
              <a:lnSpc>
                <a:spcPts val="2909"/>
              </a:lnSpc>
            </a:pPr>
            <a:r>
              <a:rPr lang="pl-PL" sz="2909" dirty="0" err="1">
                <a:latin typeface="Frutiger 45 Light"/>
                <a:ea typeface="Arial Unicode MS" pitchFamily="34" charset="-128"/>
              </a:rPr>
              <a:t>Risk</a:t>
            </a:r>
            <a:r>
              <a:rPr lang="pl-PL" sz="2909" dirty="0">
                <a:latin typeface="Frutiger 45 Light"/>
                <a:ea typeface="Arial Unicode MS" pitchFamily="34" charset="-128"/>
              </a:rPr>
              <a:t> m</a:t>
            </a:r>
            <a:r>
              <a:rPr lang="en-US" sz="2909" dirty="0" err="1">
                <a:latin typeface="Frutiger 45 Light"/>
                <a:ea typeface="Arial Unicode MS" pitchFamily="34" charset="-128"/>
              </a:rPr>
              <a:t>odeling</a:t>
            </a:r>
            <a:r>
              <a:rPr lang="en-US" sz="2909" dirty="0">
                <a:latin typeface="Frutiger 45 Light"/>
                <a:ea typeface="Arial Unicode MS" pitchFamily="34" charset="-128"/>
              </a:rPr>
              <a:t> in </a:t>
            </a:r>
            <a:r>
              <a:rPr lang="pl-PL" sz="2909" dirty="0">
                <a:latin typeface="Frutiger 45 Light"/>
                <a:ea typeface="Arial Unicode MS" pitchFamily="34" charset="-128"/>
              </a:rPr>
              <a:t>banking</a:t>
            </a:r>
            <a:r>
              <a:rPr lang="en-US" sz="2909" dirty="0">
                <a:latin typeface="Frutiger 45 Light"/>
                <a:ea typeface="Arial Unicode MS" pitchFamily="34" charset="-128"/>
              </a:rPr>
              <a:t> industry</a:t>
            </a:r>
            <a:endParaRPr lang="en-GB" sz="2909" dirty="0">
              <a:latin typeface="Frutiger 45 Light"/>
              <a:ea typeface="Arial Unicode MS" pitchFamily="34" charset="-128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E24B5B8-4B4D-4B60-89D2-9830FD080F05}"/>
              </a:ext>
            </a:extLst>
          </p:cNvPr>
          <p:cNvSpPr/>
          <p:nvPr/>
        </p:nvSpPr>
        <p:spPr>
          <a:xfrm>
            <a:off x="336193" y="2634616"/>
            <a:ext cx="1611930" cy="1681249"/>
          </a:xfrm>
          <a:custGeom>
            <a:avLst/>
            <a:gdLst/>
            <a:ahLst/>
            <a:cxnLst/>
            <a:rect l="l" t="t" r="r" b="b"/>
            <a:pathLst>
              <a:path w="1773123" h="1849374">
                <a:moveTo>
                  <a:pt x="886536" y="0"/>
                </a:moveTo>
                <a:lnTo>
                  <a:pt x="886536" y="277367"/>
                </a:lnTo>
                <a:lnTo>
                  <a:pt x="0" y="277367"/>
                </a:lnTo>
                <a:lnTo>
                  <a:pt x="0" y="1572006"/>
                </a:lnTo>
                <a:lnTo>
                  <a:pt x="886536" y="1572006"/>
                </a:lnTo>
                <a:lnTo>
                  <a:pt x="886536" y="1849374"/>
                </a:lnTo>
                <a:lnTo>
                  <a:pt x="1773123" y="924687"/>
                </a:lnTo>
                <a:lnTo>
                  <a:pt x="886536" y="0"/>
                </a:lnTo>
                <a:close/>
              </a:path>
            </a:pathLst>
          </a:custGeom>
          <a:solidFill>
            <a:srgbClr val="E8DED6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4FDB942C-FCD1-4B81-B473-A6088BE5746F}"/>
              </a:ext>
            </a:extLst>
          </p:cNvPr>
          <p:cNvSpPr/>
          <p:nvPr/>
        </p:nvSpPr>
        <p:spPr>
          <a:xfrm>
            <a:off x="336193" y="2634616"/>
            <a:ext cx="1611930" cy="1681249"/>
          </a:xfrm>
          <a:custGeom>
            <a:avLst/>
            <a:gdLst/>
            <a:ahLst/>
            <a:cxnLst/>
            <a:rect l="l" t="t" r="r" b="b"/>
            <a:pathLst>
              <a:path w="1773123" h="1849374">
                <a:moveTo>
                  <a:pt x="0" y="277367"/>
                </a:moveTo>
                <a:lnTo>
                  <a:pt x="886536" y="277367"/>
                </a:lnTo>
                <a:lnTo>
                  <a:pt x="886536" y="0"/>
                </a:lnTo>
                <a:lnTo>
                  <a:pt x="1773123" y="924687"/>
                </a:lnTo>
                <a:lnTo>
                  <a:pt x="886536" y="1849374"/>
                </a:lnTo>
                <a:lnTo>
                  <a:pt x="886536" y="1572006"/>
                </a:lnTo>
                <a:lnTo>
                  <a:pt x="0" y="1572006"/>
                </a:lnTo>
                <a:lnTo>
                  <a:pt x="0" y="277367"/>
                </a:lnTo>
                <a:close/>
              </a:path>
            </a:pathLst>
          </a:custGeom>
          <a:ln w="25400">
            <a:solidFill>
              <a:srgbClr val="E8DE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58A7C05-D89F-4595-B9CD-3425D5EBA7E3}"/>
              </a:ext>
            </a:extLst>
          </p:cNvPr>
          <p:cNvSpPr txBox="1"/>
          <p:nvPr/>
        </p:nvSpPr>
        <p:spPr>
          <a:xfrm>
            <a:off x="382386" y="3131773"/>
            <a:ext cx="1334511" cy="6643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56" indent="-103910">
              <a:buFont typeface="Arial"/>
              <a:buChar char="•"/>
              <a:tabLst>
                <a:tab pos="115456" algn="l"/>
              </a:tabLst>
            </a:pPr>
            <a:r>
              <a:rPr sz="1091" spc="-64" dirty="0">
                <a:latin typeface="Arial"/>
                <a:cs typeface="Arial"/>
              </a:rPr>
              <a:t>PD</a:t>
            </a:r>
            <a:endParaRPr sz="1091" dirty="0">
              <a:latin typeface="Arial"/>
              <a:cs typeface="Arial"/>
            </a:endParaRPr>
          </a:p>
          <a:p>
            <a:pPr marL="115456" indent="-103910">
              <a:spcBef>
                <a:spcPts val="9"/>
              </a:spcBef>
              <a:buFont typeface="Arial"/>
              <a:buChar char="•"/>
              <a:tabLst>
                <a:tab pos="115456" algn="l"/>
              </a:tabLst>
            </a:pPr>
            <a:r>
              <a:rPr sz="1091" spc="-45" dirty="0">
                <a:latin typeface="Arial"/>
                <a:cs typeface="Arial"/>
              </a:rPr>
              <a:t>LGD</a:t>
            </a:r>
            <a:endParaRPr sz="1091" dirty="0">
              <a:latin typeface="Arial"/>
              <a:cs typeface="Arial"/>
            </a:endParaRPr>
          </a:p>
          <a:p>
            <a:pPr marL="115456" marR="11546" indent="-103910">
              <a:lnSpc>
                <a:spcPts val="1136"/>
              </a:lnSpc>
              <a:spcBef>
                <a:spcPts val="200"/>
              </a:spcBef>
              <a:buFont typeface="Arial"/>
              <a:buChar char="•"/>
              <a:tabLst>
                <a:tab pos="115456" algn="l"/>
              </a:tabLst>
            </a:pPr>
            <a:r>
              <a:rPr lang="pl-PL" sz="1091" spc="9" dirty="0" err="1">
                <a:latin typeface="Arial"/>
                <a:cs typeface="Arial"/>
              </a:rPr>
              <a:t>Collateral</a:t>
            </a:r>
            <a:r>
              <a:rPr lang="pl-PL" sz="1091" spc="9" dirty="0">
                <a:latin typeface="Arial"/>
                <a:cs typeface="Arial"/>
              </a:rPr>
              <a:t> </a:t>
            </a:r>
            <a:r>
              <a:rPr lang="pl-PL" sz="1091" spc="9" dirty="0" err="1">
                <a:latin typeface="Arial"/>
                <a:cs typeface="Arial"/>
              </a:rPr>
              <a:t>valuation</a:t>
            </a:r>
            <a:endParaRPr sz="1091" dirty="0">
              <a:latin typeface="Arial"/>
              <a:cs typeface="Arial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1D4D309B-90DB-45FB-9771-E81DF1C1A215}"/>
              </a:ext>
            </a:extLst>
          </p:cNvPr>
          <p:cNvSpPr/>
          <p:nvPr/>
        </p:nvSpPr>
        <p:spPr>
          <a:xfrm>
            <a:off x="297121" y="1986888"/>
            <a:ext cx="1438562" cy="581082"/>
          </a:xfrm>
          <a:custGeom>
            <a:avLst/>
            <a:gdLst/>
            <a:ahLst/>
            <a:cxnLst/>
            <a:rect l="l" t="t" r="r" b="b"/>
            <a:pathLst>
              <a:path w="1410970" h="639190">
                <a:moveTo>
                  <a:pt x="705472" y="0"/>
                </a:moveTo>
                <a:lnTo>
                  <a:pt x="647612" y="1059"/>
                </a:lnTo>
                <a:lnTo>
                  <a:pt x="591040" y="4184"/>
                </a:lnTo>
                <a:lnTo>
                  <a:pt x="535938" y="9290"/>
                </a:lnTo>
                <a:lnTo>
                  <a:pt x="482487" y="16296"/>
                </a:lnTo>
                <a:lnTo>
                  <a:pt x="430869" y="25120"/>
                </a:lnTo>
                <a:lnTo>
                  <a:pt x="381266" y="35678"/>
                </a:lnTo>
                <a:lnTo>
                  <a:pt x="333858" y="47889"/>
                </a:lnTo>
                <a:lnTo>
                  <a:pt x="288828" y="61671"/>
                </a:lnTo>
                <a:lnTo>
                  <a:pt x="246357" y="76940"/>
                </a:lnTo>
                <a:lnTo>
                  <a:pt x="206627" y="93614"/>
                </a:lnTo>
                <a:lnTo>
                  <a:pt x="169819" y="111612"/>
                </a:lnTo>
                <a:lnTo>
                  <a:pt x="136114" y="130850"/>
                </a:lnTo>
                <a:lnTo>
                  <a:pt x="78743" y="172719"/>
                </a:lnTo>
                <a:lnTo>
                  <a:pt x="35965" y="218561"/>
                </a:lnTo>
                <a:lnTo>
                  <a:pt x="9233" y="267719"/>
                </a:lnTo>
                <a:lnTo>
                  <a:pt x="0" y="319532"/>
                </a:lnTo>
                <a:lnTo>
                  <a:pt x="2338" y="345747"/>
                </a:lnTo>
                <a:lnTo>
                  <a:pt x="20502" y="396345"/>
                </a:lnTo>
                <a:lnTo>
                  <a:pt x="55439" y="443952"/>
                </a:lnTo>
                <a:lnTo>
                  <a:pt x="105695" y="487909"/>
                </a:lnTo>
                <a:lnTo>
                  <a:pt x="169819" y="527557"/>
                </a:lnTo>
                <a:lnTo>
                  <a:pt x="206627" y="545560"/>
                </a:lnTo>
                <a:lnTo>
                  <a:pt x="246357" y="562239"/>
                </a:lnTo>
                <a:lnTo>
                  <a:pt x="288828" y="577511"/>
                </a:lnTo>
                <a:lnTo>
                  <a:pt x="333858" y="591295"/>
                </a:lnTo>
                <a:lnTo>
                  <a:pt x="381266" y="603508"/>
                </a:lnTo>
                <a:lnTo>
                  <a:pt x="430869" y="614068"/>
                </a:lnTo>
                <a:lnTo>
                  <a:pt x="482487" y="622893"/>
                </a:lnTo>
                <a:lnTo>
                  <a:pt x="535938" y="629900"/>
                </a:lnTo>
                <a:lnTo>
                  <a:pt x="591040" y="635006"/>
                </a:lnTo>
                <a:lnTo>
                  <a:pt x="647612" y="638131"/>
                </a:lnTo>
                <a:lnTo>
                  <a:pt x="705472" y="639190"/>
                </a:lnTo>
                <a:lnTo>
                  <a:pt x="763335" y="638131"/>
                </a:lnTo>
                <a:lnTo>
                  <a:pt x="819910" y="635006"/>
                </a:lnTo>
                <a:lnTo>
                  <a:pt x="875015" y="629900"/>
                </a:lnTo>
                <a:lnTo>
                  <a:pt x="928469" y="622893"/>
                </a:lnTo>
                <a:lnTo>
                  <a:pt x="980089" y="614068"/>
                </a:lnTo>
                <a:lnTo>
                  <a:pt x="1029694" y="603508"/>
                </a:lnTo>
                <a:lnTo>
                  <a:pt x="1077104" y="591295"/>
                </a:lnTo>
                <a:lnTo>
                  <a:pt x="1122135" y="577511"/>
                </a:lnTo>
                <a:lnTo>
                  <a:pt x="1164607" y="562239"/>
                </a:lnTo>
                <a:lnTo>
                  <a:pt x="1204339" y="545560"/>
                </a:lnTo>
                <a:lnTo>
                  <a:pt x="1241148" y="527557"/>
                </a:lnTo>
                <a:lnTo>
                  <a:pt x="1274853" y="508312"/>
                </a:lnTo>
                <a:lnTo>
                  <a:pt x="1332226" y="466428"/>
                </a:lnTo>
                <a:lnTo>
                  <a:pt x="1375004" y="420564"/>
                </a:lnTo>
                <a:lnTo>
                  <a:pt x="1401736" y="371379"/>
                </a:lnTo>
                <a:lnTo>
                  <a:pt x="1410970" y="319532"/>
                </a:lnTo>
                <a:lnTo>
                  <a:pt x="1408631" y="293334"/>
                </a:lnTo>
                <a:lnTo>
                  <a:pt x="1390467" y="242767"/>
                </a:lnTo>
                <a:lnTo>
                  <a:pt x="1355530" y="195185"/>
                </a:lnTo>
                <a:lnTo>
                  <a:pt x="1305273" y="151247"/>
                </a:lnTo>
                <a:lnTo>
                  <a:pt x="1241148" y="111612"/>
                </a:lnTo>
                <a:lnTo>
                  <a:pt x="1204339" y="93614"/>
                </a:lnTo>
                <a:lnTo>
                  <a:pt x="1164607" y="76940"/>
                </a:lnTo>
                <a:lnTo>
                  <a:pt x="1122135" y="61671"/>
                </a:lnTo>
                <a:lnTo>
                  <a:pt x="1077104" y="47889"/>
                </a:lnTo>
                <a:lnTo>
                  <a:pt x="1029694" y="35678"/>
                </a:lnTo>
                <a:lnTo>
                  <a:pt x="980089" y="25120"/>
                </a:lnTo>
                <a:lnTo>
                  <a:pt x="928469" y="16296"/>
                </a:lnTo>
                <a:lnTo>
                  <a:pt x="875015" y="9290"/>
                </a:lnTo>
                <a:lnTo>
                  <a:pt x="819910" y="4184"/>
                </a:lnTo>
                <a:lnTo>
                  <a:pt x="763335" y="1059"/>
                </a:lnTo>
                <a:lnTo>
                  <a:pt x="705472" y="0"/>
                </a:lnTo>
                <a:close/>
              </a:path>
            </a:pathLst>
          </a:custGeom>
          <a:solidFill>
            <a:srgbClr val="C09979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4F2F6CD4-0A40-4FDB-A4D8-DCD35AFCB5FA}"/>
              </a:ext>
            </a:extLst>
          </p:cNvPr>
          <p:cNvSpPr/>
          <p:nvPr/>
        </p:nvSpPr>
        <p:spPr>
          <a:xfrm>
            <a:off x="2012663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886586" y="0"/>
                </a:moveTo>
                <a:lnTo>
                  <a:pt x="886586" y="277367"/>
                </a:lnTo>
                <a:lnTo>
                  <a:pt x="0" y="277367"/>
                </a:lnTo>
                <a:lnTo>
                  <a:pt x="0" y="1572006"/>
                </a:lnTo>
                <a:lnTo>
                  <a:pt x="886586" y="1572006"/>
                </a:lnTo>
                <a:lnTo>
                  <a:pt x="886586" y="1849374"/>
                </a:lnTo>
                <a:lnTo>
                  <a:pt x="1773174" y="924687"/>
                </a:lnTo>
                <a:lnTo>
                  <a:pt x="886586" y="0"/>
                </a:lnTo>
                <a:close/>
              </a:path>
            </a:pathLst>
          </a:custGeom>
          <a:solidFill>
            <a:srgbClr val="D0CECD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61CC6A8F-A961-40B9-9744-EC909B630BF4}"/>
              </a:ext>
            </a:extLst>
          </p:cNvPr>
          <p:cNvSpPr/>
          <p:nvPr/>
        </p:nvSpPr>
        <p:spPr>
          <a:xfrm>
            <a:off x="2012663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0" y="277367"/>
                </a:moveTo>
                <a:lnTo>
                  <a:pt x="886586" y="277367"/>
                </a:lnTo>
                <a:lnTo>
                  <a:pt x="886586" y="0"/>
                </a:lnTo>
                <a:lnTo>
                  <a:pt x="1773174" y="924687"/>
                </a:lnTo>
                <a:lnTo>
                  <a:pt x="886586" y="1849374"/>
                </a:lnTo>
                <a:lnTo>
                  <a:pt x="886586" y="1572006"/>
                </a:lnTo>
                <a:lnTo>
                  <a:pt x="0" y="1572006"/>
                </a:lnTo>
                <a:lnTo>
                  <a:pt x="0" y="277367"/>
                </a:lnTo>
                <a:close/>
              </a:path>
            </a:pathLst>
          </a:custGeom>
          <a:ln w="25400">
            <a:solidFill>
              <a:srgbClr val="D0CEC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D64B322F-E609-4940-BF3B-8B3BF8B22777}"/>
              </a:ext>
            </a:extLst>
          </p:cNvPr>
          <p:cNvSpPr txBox="1"/>
          <p:nvPr/>
        </p:nvSpPr>
        <p:spPr>
          <a:xfrm>
            <a:off x="2126533" y="3327025"/>
            <a:ext cx="1045295" cy="46759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56" marR="11546" indent="-103910">
              <a:lnSpc>
                <a:spcPts val="1136"/>
              </a:lnSpc>
              <a:buFont typeface="Arial"/>
              <a:buChar char="•"/>
              <a:tabLst>
                <a:tab pos="115456" algn="l"/>
              </a:tabLst>
            </a:pPr>
            <a:r>
              <a:rPr lang="pl-PL" sz="1091" spc="-32" dirty="0" err="1">
                <a:latin typeface="Arial"/>
                <a:cs typeface="Arial"/>
              </a:rPr>
              <a:t>Transaction</a:t>
            </a:r>
            <a:r>
              <a:rPr lang="pl-PL" sz="1091" spc="-32" dirty="0">
                <a:latin typeface="Arial"/>
                <a:cs typeface="Arial"/>
              </a:rPr>
              <a:t> </a:t>
            </a:r>
            <a:r>
              <a:rPr lang="pl-PL" sz="1091" spc="-32" dirty="0" err="1">
                <a:latin typeface="Arial"/>
                <a:cs typeface="Arial"/>
              </a:rPr>
              <a:t>approval</a:t>
            </a:r>
            <a:r>
              <a:rPr lang="pl-PL" sz="1091" spc="-32" dirty="0">
                <a:latin typeface="Arial"/>
                <a:cs typeface="Arial"/>
              </a:rPr>
              <a:t> (</a:t>
            </a:r>
            <a:r>
              <a:rPr lang="pl-PL" sz="1091" spc="-32" dirty="0" err="1">
                <a:latin typeface="Arial"/>
                <a:cs typeface="Arial"/>
              </a:rPr>
              <a:t>limits</a:t>
            </a:r>
            <a:r>
              <a:rPr lang="pl-PL" sz="1091" spc="-32" dirty="0">
                <a:latin typeface="Arial"/>
                <a:cs typeface="Arial"/>
              </a:rPr>
              <a:t>)</a:t>
            </a:r>
            <a:endParaRPr lang="en-US" sz="1091" spc="55" dirty="0">
              <a:latin typeface="Arial"/>
              <a:cs typeface="Arial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BD3B6A2D-FBD8-42DE-BCC3-0B14E84F151F}"/>
              </a:ext>
            </a:extLst>
          </p:cNvPr>
          <p:cNvSpPr/>
          <p:nvPr/>
        </p:nvSpPr>
        <p:spPr>
          <a:xfrm>
            <a:off x="1973637" y="1997423"/>
            <a:ext cx="1502414" cy="581082"/>
          </a:xfrm>
          <a:custGeom>
            <a:avLst/>
            <a:gdLst/>
            <a:ahLst/>
            <a:cxnLst/>
            <a:rect l="l" t="t" r="r" b="b"/>
            <a:pathLst>
              <a:path w="1410970" h="639190">
                <a:moveTo>
                  <a:pt x="705485" y="0"/>
                </a:moveTo>
                <a:lnTo>
                  <a:pt x="647623" y="1059"/>
                </a:lnTo>
                <a:lnTo>
                  <a:pt x="591049" y="4184"/>
                </a:lnTo>
                <a:lnTo>
                  <a:pt x="535946" y="9290"/>
                </a:lnTo>
                <a:lnTo>
                  <a:pt x="482494" y="16296"/>
                </a:lnTo>
                <a:lnTo>
                  <a:pt x="430875" y="25120"/>
                </a:lnTo>
                <a:lnTo>
                  <a:pt x="381270" y="35678"/>
                </a:lnTo>
                <a:lnTo>
                  <a:pt x="333862" y="47889"/>
                </a:lnTo>
                <a:lnTo>
                  <a:pt x="288831" y="61671"/>
                </a:lnTo>
                <a:lnTo>
                  <a:pt x="246359" y="76940"/>
                </a:lnTo>
                <a:lnTo>
                  <a:pt x="206628" y="93614"/>
                </a:lnTo>
                <a:lnTo>
                  <a:pt x="169820" y="111612"/>
                </a:lnTo>
                <a:lnTo>
                  <a:pt x="136115" y="130850"/>
                </a:lnTo>
                <a:lnTo>
                  <a:pt x="78743" y="172719"/>
                </a:lnTo>
                <a:lnTo>
                  <a:pt x="35965" y="218561"/>
                </a:lnTo>
                <a:lnTo>
                  <a:pt x="9233" y="267719"/>
                </a:lnTo>
                <a:lnTo>
                  <a:pt x="0" y="319532"/>
                </a:lnTo>
                <a:lnTo>
                  <a:pt x="2338" y="345747"/>
                </a:lnTo>
                <a:lnTo>
                  <a:pt x="20502" y="396345"/>
                </a:lnTo>
                <a:lnTo>
                  <a:pt x="55439" y="443952"/>
                </a:lnTo>
                <a:lnTo>
                  <a:pt x="105696" y="487909"/>
                </a:lnTo>
                <a:lnTo>
                  <a:pt x="169820" y="527557"/>
                </a:lnTo>
                <a:lnTo>
                  <a:pt x="206629" y="545560"/>
                </a:lnTo>
                <a:lnTo>
                  <a:pt x="246359" y="562239"/>
                </a:lnTo>
                <a:lnTo>
                  <a:pt x="288831" y="577511"/>
                </a:lnTo>
                <a:lnTo>
                  <a:pt x="333862" y="591295"/>
                </a:lnTo>
                <a:lnTo>
                  <a:pt x="381270" y="603508"/>
                </a:lnTo>
                <a:lnTo>
                  <a:pt x="430875" y="614068"/>
                </a:lnTo>
                <a:lnTo>
                  <a:pt x="482494" y="622893"/>
                </a:lnTo>
                <a:lnTo>
                  <a:pt x="535946" y="629900"/>
                </a:lnTo>
                <a:lnTo>
                  <a:pt x="591049" y="635006"/>
                </a:lnTo>
                <a:lnTo>
                  <a:pt x="647623" y="638131"/>
                </a:lnTo>
                <a:lnTo>
                  <a:pt x="705485" y="639190"/>
                </a:lnTo>
                <a:lnTo>
                  <a:pt x="763346" y="638131"/>
                </a:lnTo>
                <a:lnTo>
                  <a:pt x="819920" y="635006"/>
                </a:lnTo>
                <a:lnTo>
                  <a:pt x="875023" y="629900"/>
                </a:lnTo>
                <a:lnTo>
                  <a:pt x="928475" y="622893"/>
                </a:lnTo>
                <a:lnTo>
                  <a:pt x="980094" y="614068"/>
                </a:lnTo>
                <a:lnTo>
                  <a:pt x="1029699" y="603508"/>
                </a:lnTo>
                <a:lnTo>
                  <a:pt x="1077107" y="591295"/>
                </a:lnTo>
                <a:lnTo>
                  <a:pt x="1122138" y="577511"/>
                </a:lnTo>
                <a:lnTo>
                  <a:pt x="1164610" y="562239"/>
                </a:lnTo>
                <a:lnTo>
                  <a:pt x="1204341" y="545560"/>
                </a:lnTo>
                <a:lnTo>
                  <a:pt x="1241149" y="527557"/>
                </a:lnTo>
                <a:lnTo>
                  <a:pt x="1274854" y="508312"/>
                </a:lnTo>
                <a:lnTo>
                  <a:pt x="1332226" y="466428"/>
                </a:lnTo>
                <a:lnTo>
                  <a:pt x="1375004" y="420564"/>
                </a:lnTo>
                <a:lnTo>
                  <a:pt x="1401736" y="371379"/>
                </a:lnTo>
                <a:lnTo>
                  <a:pt x="1410970" y="319532"/>
                </a:lnTo>
                <a:lnTo>
                  <a:pt x="1408631" y="293334"/>
                </a:lnTo>
                <a:lnTo>
                  <a:pt x="1390467" y="242767"/>
                </a:lnTo>
                <a:lnTo>
                  <a:pt x="1355530" y="195185"/>
                </a:lnTo>
                <a:lnTo>
                  <a:pt x="1305273" y="151247"/>
                </a:lnTo>
                <a:lnTo>
                  <a:pt x="1241149" y="111612"/>
                </a:lnTo>
                <a:lnTo>
                  <a:pt x="1204341" y="93614"/>
                </a:lnTo>
                <a:lnTo>
                  <a:pt x="1164610" y="76940"/>
                </a:lnTo>
                <a:lnTo>
                  <a:pt x="1122138" y="61671"/>
                </a:lnTo>
                <a:lnTo>
                  <a:pt x="1077107" y="47889"/>
                </a:lnTo>
                <a:lnTo>
                  <a:pt x="1029699" y="35678"/>
                </a:lnTo>
                <a:lnTo>
                  <a:pt x="980094" y="25120"/>
                </a:lnTo>
                <a:lnTo>
                  <a:pt x="928475" y="16296"/>
                </a:lnTo>
                <a:lnTo>
                  <a:pt x="875023" y="9290"/>
                </a:lnTo>
                <a:lnTo>
                  <a:pt x="819920" y="4184"/>
                </a:lnTo>
                <a:lnTo>
                  <a:pt x="763346" y="1059"/>
                </a:lnTo>
                <a:lnTo>
                  <a:pt x="705485" y="0"/>
                </a:lnTo>
                <a:close/>
              </a:path>
            </a:pathLst>
          </a:custGeom>
          <a:solidFill>
            <a:srgbClr val="4D3B2E"/>
          </a:solidFill>
        </p:spPr>
        <p:txBody>
          <a:bodyPr wrap="square" lIns="0" tIns="0" rIns="0" bIns="0" rtlCol="0">
            <a:noAutofit/>
          </a:bodyPr>
          <a:lstStyle/>
          <a:p>
            <a:endParaRPr sz="1636" dirty="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47271F77-C866-4E4F-9D14-85E51132944A}"/>
              </a:ext>
            </a:extLst>
          </p:cNvPr>
          <p:cNvSpPr/>
          <p:nvPr/>
        </p:nvSpPr>
        <p:spPr>
          <a:xfrm>
            <a:off x="3689178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886587" y="0"/>
                </a:moveTo>
                <a:lnTo>
                  <a:pt x="886587" y="277367"/>
                </a:lnTo>
                <a:lnTo>
                  <a:pt x="0" y="277367"/>
                </a:lnTo>
                <a:lnTo>
                  <a:pt x="0" y="1572006"/>
                </a:lnTo>
                <a:lnTo>
                  <a:pt x="886587" y="1572006"/>
                </a:lnTo>
                <a:lnTo>
                  <a:pt x="886587" y="1849374"/>
                </a:lnTo>
                <a:lnTo>
                  <a:pt x="1773174" y="924687"/>
                </a:lnTo>
                <a:lnTo>
                  <a:pt x="886587" y="0"/>
                </a:lnTo>
                <a:close/>
              </a:path>
            </a:pathLst>
          </a:custGeom>
          <a:solidFill>
            <a:srgbClr val="E2E7EE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597CEF7C-C813-4F24-A45E-9AB6AF2072EB}"/>
              </a:ext>
            </a:extLst>
          </p:cNvPr>
          <p:cNvSpPr/>
          <p:nvPr/>
        </p:nvSpPr>
        <p:spPr>
          <a:xfrm>
            <a:off x="3689178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0" y="277367"/>
                </a:moveTo>
                <a:lnTo>
                  <a:pt x="886587" y="277367"/>
                </a:lnTo>
                <a:lnTo>
                  <a:pt x="886587" y="0"/>
                </a:lnTo>
                <a:lnTo>
                  <a:pt x="1773174" y="924687"/>
                </a:lnTo>
                <a:lnTo>
                  <a:pt x="886587" y="1849374"/>
                </a:lnTo>
                <a:lnTo>
                  <a:pt x="886587" y="1572006"/>
                </a:lnTo>
                <a:lnTo>
                  <a:pt x="0" y="1572006"/>
                </a:lnTo>
                <a:lnTo>
                  <a:pt x="0" y="277367"/>
                </a:lnTo>
                <a:close/>
              </a:path>
            </a:pathLst>
          </a:custGeom>
          <a:ln w="25400">
            <a:solidFill>
              <a:srgbClr val="E2E7E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08BB48E6-0CAC-44DE-9641-34978928DC89}"/>
              </a:ext>
            </a:extLst>
          </p:cNvPr>
          <p:cNvSpPr txBox="1"/>
          <p:nvPr/>
        </p:nvSpPr>
        <p:spPr>
          <a:xfrm>
            <a:off x="3760946" y="3134361"/>
            <a:ext cx="1105979" cy="68175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56" indent="-103910">
              <a:buFont typeface="Arial"/>
              <a:buChar char="•"/>
              <a:tabLst>
                <a:tab pos="115456" algn="l"/>
              </a:tabLst>
            </a:pPr>
            <a:r>
              <a:rPr sz="1091" spc="-32" dirty="0">
                <a:latin typeface="Arial"/>
                <a:cs typeface="Arial"/>
              </a:rPr>
              <a:t>R</a:t>
            </a:r>
            <a:r>
              <a:rPr sz="1091" spc="-68" dirty="0">
                <a:latin typeface="Arial"/>
                <a:cs typeface="Arial"/>
              </a:rPr>
              <a:t>W</a:t>
            </a:r>
            <a:r>
              <a:rPr sz="1091" spc="55" dirty="0">
                <a:latin typeface="Arial"/>
                <a:cs typeface="Arial"/>
              </a:rPr>
              <a:t>A</a:t>
            </a:r>
            <a:endParaRPr sz="1091" dirty="0">
              <a:latin typeface="Arial"/>
              <a:cs typeface="Arial"/>
            </a:endParaRPr>
          </a:p>
          <a:p>
            <a:pPr marL="115456" indent="-103910">
              <a:spcBef>
                <a:spcPts val="23"/>
              </a:spcBef>
              <a:buFont typeface="Arial"/>
              <a:buChar char="•"/>
              <a:tabLst>
                <a:tab pos="115456" algn="l"/>
              </a:tabLst>
            </a:pPr>
            <a:r>
              <a:rPr sz="1091" spc="-95" dirty="0">
                <a:latin typeface="Arial"/>
                <a:cs typeface="Arial"/>
              </a:rPr>
              <a:t>EL</a:t>
            </a:r>
            <a:r>
              <a:rPr lang="pl-PL" sz="1091" spc="-95" dirty="0">
                <a:latin typeface="Arial"/>
                <a:cs typeface="Arial"/>
              </a:rPr>
              <a:t> </a:t>
            </a:r>
          </a:p>
          <a:p>
            <a:pPr marL="115456" indent="-103910">
              <a:spcBef>
                <a:spcPts val="23"/>
              </a:spcBef>
              <a:buFont typeface="Arial"/>
              <a:buChar char="•"/>
              <a:tabLst>
                <a:tab pos="115456" algn="l"/>
              </a:tabLst>
            </a:pPr>
            <a:r>
              <a:rPr lang="pl-PL" sz="1091" dirty="0" err="1">
                <a:latin typeface="Arial"/>
                <a:cs typeface="Arial"/>
              </a:rPr>
              <a:t>Provisions</a:t>
            </a:r>
            <a:endParaRPr sz="1091" dirty="0">
              <a:latin typeface="Arial"/>
              <a:cs typeface="Arial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5F16AB19-5787-4E5D-964A-02DA42D968F4}"/>
              </a:ext>
            </a:extLst>
          </p:cNvPr>
          <p:cNvSpPr/>
          <p:nvPr/>
        </p:nvSpPr>
        <p:spPr>
          <a:xfrm>
            <a:off x="3650038" y="1997423"/>
            <a:ext cx="1502529" cy="581082"/>
          </a:xfrm>
          <a:custGeom>
            <a:avLst/>
            <a:gdLst/>
            <a:ahLst/>
            <a:cxnLst/>
            <a:rect l="l" t="t" r="r" b="b"/>
            <a:pathLst>
              <a:path w="1410969" h="639190">
                <a:moveTo>
                  <a:pt x="705485" y="0"/>
                </a:moveTo>
                <a:lnTo>
                  <a:pt x="647623" y="1059"/>
                </a:lnTo>
                <a:lnTo>
                  <a:pt x="591049" y="4184"/>
                </a:lnTo>
                <a:lnTo>
                  <a:pt x="535946" y="9290"/>
                </a:lnTo>
                <a:lnTo>
                  <a:pt x="482494" y="16296"/>
                </a:lnTo>
                <a:lnTo>
                  <a:pt x="430875" y="25120"/>
                </a:lnTo>
                <a:lnTo>
                  <a:pt x="381270" y="35678"/>
                </a:lnTo>
                <a:lnTo>
                  <a:pt x="333862" y="47889"/>
                </a:lnTo>
                <a:lnTo>
                  <a:pt x="288831" y="61671"/>
                </a:lnTo>
                <a:lnTo>
                  <a:pt x="246359" y="76940"/>
                </a:lnTo>
                <a:lnTo>
                  <a:pt x="206628" y="93614"/>
                </a:lnTo>
                <a:lnTo>
                  <a:pt x="169820" y="111612"/>
                </a:lnTo>
                <a:lnTo>
                  <a:pt x="136115" y="130850"/>
                </a:lnTo>
                <a:lnTo>
                  <a:pt x="78743" y="172719"/>
                </a:lnTo>
                <a:lnTo>
                  <a:pt x="35965" y="218561"/>
                </a:lnTo>
                <a:lnTo>
                  <a:pt x="9233" y="267719"/>
                </a:lnTo>
                <a:lnTo>
                  <a:pt x="0" y="319532"/>
                </a:lnTo>
                <a:lnTo>
                  <a:pt x="2338" y="345747"/>
                </a:lnTo>
                <a:lnTo>
                  <a:pt x="20502" y="396345"/>
                </a:lnTo>
                <a:lnTo>
                  <a:pt x="55439" y="443952"/>
                </a:lnTo>
                <a:lnTo>
                  <a:pt x="105696" y="487909"/>
                </a:lnTo>
                <a:lnTo>
                  <a:pt x="169820" y="527557"/>
                </a:lnTo>
                <a:lnTo>
                  <a:pt x="206628" y="545560"/>
                </a:lnTo>
                <a:lnTo>
                  <a:pt x="246359" y="562239"/>
                </a:lnTo>
                <a:lnTo>
                  <a:pt x="288831" y="577511"/>
                </a:lnTo>
                <a:lnTo>
                  <a:pt x="333862" y="591295"/>
                </a:lnTo>
                <a:lnTo>
                  <a:pt x="381270" y="603508"/>
                </a:lnTo>
                <a:lnTo>
                  <a:pt x="430875" y="614068"/>
                </a:lnTo>
                <a:lnTo>
                  <a:pt x="482494" y="622893"/>
                </a:lnTo>
                <a:lnTo>
                  <a:pt x="535946" y="629900"/>
                </a:lnTo>
                <a:lnTo>
                  <a:pt x="591049" y="635006"/>
                </a:lnTo>
                <a:lnTo>
                  <a:pt x="647623" y="638131"/>
                </a:lnTo>
                <a:lnTo>
                  <a:pt x="705485" y="639190"/>
                </a:lnTo>
                <a:lnTo>
                  <a:pt x="763346" y="638131"/>
                </a:lnTo>
                <a:lnTo>
                  <a:pt x="819920" y="635006"/>
                </a:lnTo>
                <a:lnTo>
                  <a:pt x="875023" y="629900"/>
                </a:lnTo>
                <a:lnTo>
                  <a:pt x="928475" y="622893"/>
                </a:lnTo>
                <a:lnTo>
                  <a:pt x="980094" y="614068"/>
                </a:lnTo>
                <a:lnTo>
                  <a:pt x="1029699" y="603508"/>
                </a:lnTo>
                <a:lnTo>
                  <a:pt x="1077107" y="591295"/>
                </a:lnTo>
                <a:lnTo>
                  <a:pt x="1122138" y="577511"/>
                </a:lnTo>
                <a:lnTo>
                  <a:pt x="1164610" y="562239"/>
                </a:lnTo>
                <a:lnTo>
                  <a:pt x="1204340" y="545560"/>
                </a:lnTo>
                <a:lnTo>
                  <a:pt x="1241149" y="527557"/>
                </a:lnTo>
                <a:lnTo>
                  <a:pt x="1274854" y="508312"/>
                </a:lnTo>
                <a:lnTo>
                  <a:pt x="1332226" y="466428"/>
                </a:lnTo>
                <a:lnTo>
                  <a:pt x="1375004" y="420564"/>
                </a:lnTo>
                <a:lnTo>
                  <a:pt x="1401736" y="371379"/>
                </a:lnTo>
                <a:lnTo>
                  <a:pt x="1410969" y="319532"/>
                </a:lnTo>
                <a:lnTo>
                  <a:pt x="1408631" y="293334"/>
                </a:lnTo>
                <a:lnTo>
                  <a:pt x="1390467" y="242767"/>
                </a:lnTo>
                <a:lnTo>
                  <a:pt x="1355530" y="195185"/>
                </a:lnTo>
                <a:lnTo>
                  <a:pt x="1305273" y="151247"/>
                </a:lnTo>
                <a:lnTo>
                  <a:pt x="1241149" y="111612"/>
                </a:lnTo>
                <a:lnTo>
                  <a:pt x="1204340" y="93614"/>
                </a:lnTo>
                <a:lnTo>
                  <a:pt x="1164610" y="76940"/>
                </a:lnTo>
                <a:lnTo>
                  <a:pt x="1122138" y="61671"/>
                </a:lnTo>
                <a:lnTo>
                  <a:pt x="1077107" y="47889"/>
                </a:lnTo>
                <a:lnTo>
                  <a:pt x="1029699" y="35678"/>
                </a:lnTo>
                <a:lnTo>
                  <a:pt x="980094" y="25120"/>
                </a:lnTo>
                <a:lnTo>
                  <a:pt x="928475" y="16296"/>
                </a:lnTo>
                <a:lnTo>
                  <a:pt x="875023" y="9290"/>
                </a:lnTo>
                <a:lnTo>
                  <a:pt x="819920" y="4184"/>
                </a:lnTo>
                <a:lnTo>
                  <a:pt x="763346" y="1059"/>
                </a:lnTo>
                <a:lnTo>
                  <a:pt x="705485" y="0"/>
                </a:lnTo>
                <a:close/>
              </a:path>
            </a:pathLst>
          </a:custGeom>
          <a:solidFill>
            <a:srgbClr val="AEBBD4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572B630D-B548-4216-897B-329BE33FC942}"/>
              </a:ext>
            </a:extLst>
          </p:cNvPr>
          <p:cNvSpPr/>
          <p:nvPr/>
        </p:nvSpPr>
        <p:spPr>
          <a:xfrm>
            <a:off x="5365693" y="2634616"/>
            <a:ext cx="1611861" cy="1681249"/>
          </a:xfrm>
          <a:custGeom>
            <a:avLst/>
            <a:gdLst/>
            <a:ahLst/>
            <a:cxnLst/>
            <a:rect l="l" t="t" r="r" b="b"/>
            <a:pathLst>
              <a:path w="1773047" h="1849374">
                <a:moveTo>
                  <a:pt x="886460" y="0"/>
                </a:moveTo>
                <a:lnTo>
                  <a:pt x="886460" y="277367"/>
                </a:lnTo>
                <a:lnTo>
                  <a:pt x="0" y="277367"/>
                </a:lnTo>
                <a:lnTo>
                  <a:pt x="0" y="1572006"/>
                </a:lnTo>
                <a:lnTo>
                  <a:pt x="886460" y="1572006"/>
                </a:lnTo>
                <a:lnTo>
                  <a:pt x="886460" y="1849374"/>
                </a:lnTo>
                <a:lnTo>
                  <a:pt x="1773047" y="924687"/>
                </a:lnTo>
                <a:lnTo>
                  <a:pt x="886460" y="0"/>
                </a:lnTo>
                <a:close/>
              </a:path>
            </a:pathLst>
          </a:custGeom>
          <a:solidFill>
            <a:srgbClr val="D5DDCD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0D624404-D595-4E01-8A5E-9C570031E93D}"/>
              </a:ext>
            </a:extLst>
          </p:cNvPr>
          <p:cNvSpPr/>
          <p:nvPr/>
        </p:nvSpPr>
        <p:spPr>
          <a:xfrm>
            <a:off x="5365693" y="2634616"/>
            <a:ext cx="1611861" cy="1681249"/>
          </a:xfrm>
          <a:custGeom>
            <a:avLst/>
            <a:gdLst/>
            <a:ahLst/>
            <a:cxnLst/>
            <a:rect l="l" t="t" r="r" b="b"/>
            <a:pathLst>
              <a:path w="1773047" h="1849374">
                <a:moveTo>
                  <a:pt x="0" y="277367"/>
                </a:moveTo>
                <a:lnTo>
                  <a:pt x="886460" y="277367"/>
                </a:lnTo>
                <a:lnTo>
                  <a:pt x="886460" y="0"/>
                </a:lnTo>
                <a:lnTo>
                  <a:pt x="1773047" y="924687"/>
                </a:lnTo>
                <a:lnTo>
                  <a:pt x="886460" y="1849374"/>
                </a:lnTo>
                <a:lnTo>
                  <a:pt x="886460" y="1572006"/>
                </a:lnTo>
                <a:lnTo>
                  <a:pt x="0" y="1572006"/>
                </a:lnTo>
                <a:lnTo>
                  <a:pt x="0" y="277367"/>
                </a:lnTo>
                <a:close/>
              </a:path>
            </a:pathLst>
          </a:custGeom>
          <a:ln w="25400">
            <a:solidFill>
              <a:srgbClr val="D5DDC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A9EB36CC-AED5-42C0-AF31-DD879E64D150}"/>
              </a:ext>
            </a:extLst>
          </p:cNvPr>
          <p:cNvSpPr txBox="1"/>
          <p:nvPr/>
        </p:nvSpPr>
        <p:spPr>
          <a:xfrm>
            <a:off x="5475035" y="3189314"/>
            <a:ext cx="1198578" cy="46701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56" marR="11546" indent="-103910">
              <a:lnSpc>
                <a:spcPts val="1136"/>
              </a:lnSpc>
              <a:buFont typeface="Arial"/>
              <a:buChar char="•"/>
              <a:tabLst>
                <a:tab pos="115456" algn="l"/>
              </a:tabLst>
            </a:pPr>
            <a:r>
              <a:rPr lang="pl-PL" sz="1091" dirty="0">
                <a:latin typeface="Arial"/>
                <a:cs typeface="Arial"/>
              </a:rPr>
              <a:t>Rating </a:t>
            </a:r>
            <a:r>
              <a:rPr lang="pl-PL" sz="1091" dirty="0" err="1">
                <a:latin typeface="Arial"/>
                <a:cs typeface="Arial"/>
              </a:rPr>
              <a:t>changes</a:t>
            </a:r>
            <a:endParaRPr lang="en-US" sz="1091" dirty="0">
              <a:latin typeface="Arial"/>
              <a:cs typeface="Arial"/>
            </a:endParaRPr>
          </a:p>
          <a:p>
            <a:pPr marL="115456" indent="-103910">
              <a:spcBef>
                <a:spcPts val="9"/>
              </a:spcBef>
              <a:buFont typeface="Arial"/>
              <a:buChar char="•"/>
              <a:tabLst>
                <a:tab pos="115456" algn="l"/>
              </a:tabLst>
            </a:pPr>
            <a:r>
              <a:rPr lang="pl-PL" sz="1091" spc="-45" dirty="0" err="1">
                <a:latin typeface="Arial"/>
                <a:cs typeface="Arial"/>
              </a:rPr>
              <a:t>Collateral</a:t>
            </a:r>
            <a:r>
              <a:rPr lang="pl-PL" sz="1091" spc="-45" dirty="0">
                <a:latin typeface="Arial"/>
                <a:cs typeface="Arial"/>
              </a:rPr>
              <a:t> </a:t>
            </a:r>
            <a:r>
              <a:rPr lang="pl-PL" sz="1091" spc="-45" dirty="0" err="1">
                <a:latin typeface="Arial"/>
                <a:cs typeface="Arial"/>
              </a:rPr>
              <a:t>revaluation</a:t>
            </a:r>
            <a:endParaRPr lang="pl-PL" sz="1091" spc="-45" dirty="0">
              <a:latin typeface="Arial"/>
              <a:cs typeface="Arial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7794EAB1-0985-47FA-883A-0B5120818B34}"/>
              </a:ext>
            </a:extLst>
          </p:cNvPr>
          <p:cNvSpPr/>
          <p:nvPr/>
        </p:nvSpPr>
        <p:spPr>
          <a:xfrm>
            <a:off x="5326555" y="1997423"/>
            <a:ext cx="1381623" cy="581082"/>
          </a:xfrm>
          <a:custGeom>
            <a:avLst/>
            <a:gdLst/>
            <a:ahLst/>
            <a:cxnLst/>
            <a:rect l="l" t="t" r="r" b="b"/>
            <a:pathLst>
              <a:path w="1410970" h="639190">
                <a:moveTo>
                  <a:pt x="705485" y="0"/>
                </a:moveTo>
                <a:lnTo>
                  <a:pt x="647623" y="1059"/>
                </a:lnTo>
                <a:lnTo>
                  <a:pt x="591049" y="4184"/>
                </a:lnTo>
                <a:lnTo>
                  <a:pt x="535946" y="9290"/>
                </a:lnTo>
                <a:lnTo>
                  <a:pt x="482494" y="16296"/>
                </a:lnTo>
                <a:lnTo>
                  <a:pt x="430875" y="25120"/>
                </a:lnTo>
                <a:lnTo>
                  <a:pt x="381270" y="35678"/>
                </a:lnTo>
                <a:lnTo>
                  <a:pt x="333862" y="47889"/>
                </a:lnTo>
                <a:lnTo>
                  <a:pt x="288831" y="61671"/>
                </a:lnTo>
                <a:lnTo>
                  <a:pt x="246359" y="76940"/>
                </a:lnTo>
                <a:lnTo>
                  <a:pt x="206629" y="93614"/>
                </a:lnTo>
                <a:lnTo>
                  <a:pt x="169820" y="111612"/>
                </a:lnTo>
                <a:lnTo>
                  <a:pt x="136115" y="130850"/>
                </a:lnTo>
                <a:lnTo>
                  <a:pt x="78743" y="172719"/>
                </a:lnTo>
                <a:lnTo>
                  <a:pt x="35965" y="218561"/>
                </a:lnTo>
                <a:lnTo>
                  <a:pt x="9233" y="267719"/>
                </a:lnTo>
                <a:lnTo>
                  <a:pt x="0" y="319532"/>
                </a:lnTo>
                <a:lnTo>
                  <a:pt x="2338" y="345747"/>
                </a:lnTo>
                <a:lnTo>
                  <a:pt x="20502" y="396345"/>
                </a:lnTo>
                <a:lnTo>
                  <a:pt x="55439" y="443952"/>
                </a:lnTo>
                <a:lnTo>
                  <a:pt x="105696" y="487909"/>
                </a:lnTo>
                <a:lnTo>
                  <a:pt x="169820" y="527557"/>
                </a:lnTo>
                <a:lnTo>
                  <a:pt x="206629" y="545560"/>
                </a:lnTo>
                <a:lnTo>
                  <a:pt x="246359" y="562239"/>
                </a:lnTo>
                <a:lnTo>
                  <a:pt x="288831" y="577511"/>
                </a:lnTo>
                <a:lnTo>
                  <a:pt x="333862" y="591295"/>
                </a:lnTo>
                <a:lnTo>
                  <a:pt x="381270" y="603508"/>
                </a:lnTo>
                <a:lnTo>
                  <a:pt x="430875" y="614068"/>
                </a:lnTo>
                <a:lnTo>
                  <a:pt x="482494" y="622893"/>
                </a:lnTo>
                <a:lnTo>
                  <a:pt x="535946" y="629900"/>
                </a:lnTo>
                <a:lnTo>
                  <a:pt x="591049" y="635006"/>
                </a:lnTo>
                <a:lnTo>
                  <a:pt x="647623" y="638131"/>
                </a:lnTo>
                <a:lnTo>
                  <a:pt x="705485" y="639190"/>
                </a:lnTo>
                <a:lnTo>
                  <a:pt x="763346" y="638131"/>
                </a:lnTo>
                <a:lnTo>
                  <a:pt x="819920" y="635006"/>
                </a:lnTo>
                <a:lnTo>
                  <a:pt x="875023" y="629900"/>
                </a:lnTo>
                <a:lnTo>
                  <a:pt x="928475" y="622893"/>
                </a:lnTo>
                <a:lnTo>
                  <a:pt x="980094" y="614068"/>
                </a:lnTo>
                <a:lnTo>
                  <a:pt x="1029699" y="603508"/>
                </a:lnTo>
                <a:lnTo>
                  <a:pt x="1077107" y="591295"/>
                </a:lnTo>
                <a:lnTo>
                  <a:pt x="1122138" y="577511"/>
                </a:lnTo>
                <a:lnTo>
                  <a:pt x="1164610" y="562239"/>
                </a:lnTo>
                <a:lnTo>
                  <a:pt x="1204341" y="545560"/>
                </a:lnTo>
                <a:lnTo>
                  <a:pt x="1241149" y="527557"/>
                </a:lnTo>
                <a:lnTo>
                  <a:pt x="1274854" y="508312"/>
                </a:lnTo>
                <a:lnTo>
                  <a:pt x="1332226" y="466428"/>
                </a:lnTo>
                <a:lnTo>
                  <a:pt x="1375004" y="420564"/>
                </a:lnTo>
                <a:lnTo>
                  <a:pt x="1401736" y="371379"/>
                </a:lnTo>
                <a:lnTo>
                  <a:pt x="1410970" y="319532"/>
                </a:lnTo>
                <a:lnTo>
                  <a:pt x="1408631" y="293334"/>
                </a:lnTo>
                <a:lnTo>
                  <a:pt x="1390467" y="242767"/>
                </a:lnTo>
                <a:lnTo>
                  <a:pt x="1355530" y="195185"/>
                </a:lnTo>
                <a:lnTo>
                  <a:pt x="1305273" y="151247"/>
                </a:lnTo>
                <a:lnTo>
                  <a:pt x="1241149" y="111612"/>
                </a:lnTo>
                <a:lnTo>
                  <a:pt x="1204341" y="93614"/>
                </a:lnTo>
                <a:lnTo>
                  <a:pt x="1164610" y="76940"/>
                </a:lnTo>
                <a:lnTo>
                  <a:pt x="1122138" y="61671"/>
                </a:lnTo>
                <a:lnTo>
                  <a:pt x="1077107" y="47889"/>
                </a:lnTo>
                <a:lnTo>
                  <a:pt x="1029699" y="35678"/>
                </a:lnTo>
                <a:lnTo>
                  <a:pt x="980094" y="25120"/>
                </a:lnTo>
                <a:lnTo>
                  <a:pt x="928475" y="16296"/>
                </a:lnTo>
                <a:lnTo>
                  <a:pt x="875023" y="9290"/>
                </a:lnTo>
                <a:lnTo>
                  <a:pt x="819920" y="4184"/>
                </a:lnTo>
                <a:lnTo>
                  <a:pt x="763346" y="1059"/>
                </a:lnTo>
                <a:lnTo>
                  <a:pt x="705485" y="0"/>
                </a:lnTo>
                <a:close/>
              </a:path>
            </a:pathLst>
          </a:custGeom>
          <a:solidFill>
            <a:srgbClr val="759630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18C9BC77-22F2-4B57-BBD5-51EE0E0C69CA}"/>
              </a:ext>
            </a:extLst>
          </p:cNvPr>
          <p:cNvSpPr/>
          <p:nvPr/>
        </p:nvSpPr>
        <p:spPr>
          <a:xfrm>
            <a:off x="7042093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886586" y="0"/>
                </a:moveTo>
                <a:lnTo>
                  <a:pt x="886586" y="277367"/>
                </a:lnTo>
                <a:lnTo>
                  <a:pt x="0" y="277367"/>
                </a:lnTo>
                <a:lnTo>
                  <a:pt x="0" y="1572006"/>
                </a:lnTo>
                <a:lnTo>
                  <a:pt x="886586" y="1572006"/>
                </a:lnTo>
                <a:lnTo>
                  <a:pt x="886586" y="1849374"/>
                </a:lnTo>
                <a:lnTo>
                  <a:pt x="1773174" y="924687"/>
                </a:lnTo>
                <a:lnTo>
                  <a:pt x="886586" y="0"/>
                </a:lnTo>
                <a:close/>
              </a:path>
            </a:pathLst>
          </a:custGeom>
          <a:solidFill>
            <a:srgbClr val="DFCECD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DACE5A77-3811-48D3-A2F0-6BD7BD51444E}"/>
              </a:ext>
            </a:extLst>
          </p:cNvPr>
          <p:cNvSpPr/>
          <p:nvPr/>
        </p:nvSpPr>
        <p:spPr>
          <a:xfrm>
            <a:off x="7042093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0" y="277367"/>
                </a:moveTo>
                <a:lnTo>
                  <a:pt x="886586" y="277367"/>
                </a:lnTo>
                <a:lnTo>
                  <a:pt x="886586" y="0"/>
                </a:lnTo>
                <a:lnTo>
                  <a:pt x="1773174" y="924687"/>
                </a:lnTo>
                <a:lnTo>
                  <a:pt x="886586" y="1849374"/>
                </a:lnTo>
                <a:lnTo>
                  <a:pt x="886586" y="1572006"/>
                </a:lnTo>
                <a:lnTo>
                  <a:pt x="0" y="1572006"/>
                </a:lnTo>
                <a:lnTo>
                  <a:pt x="0" y="277367"/>
                </a:lnTo>
                <a:close/>
              </a:path>
            </a:pathLst>
          </a:custGeom>
          <a:ln w="25400">
            <a:solidFill>
              <a:srgbClr val="DFCEC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C5A8F852-EA3B-42BA-A823-CC2ADE271FA0}"/>
              </a:ext>
            </a:extLst>
          </p:cNvPr>
          <p:cNvSpPr txBox="1"/>
          <p:nvPr/>
        </p:nvSpPr>
        <p:spPr>
          <a:xfrm>
            <a:off x="7183943" y="3100537"/>
            <a:ext cx="1024592" cy="7550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56" marR="110837" indent="-103910">
              <a:lnSpc>
                <a:spcPts val="1136"/>
              </a:lnSpc>
              <a:buFont typeface="Arial"/>
              <a:buChar char="•"/>
              <a:tabLst>
                <a:tab pos="115456" algn="l"/>
              </a:tabLst>
            </a:pPr>
            <a:r>
              <a:rPr lang="pl-PL" sz="1091" dirty="0" err="1">
                <a:latin typeface="Arial"/>
                <a:cs typeface="Arial"/>
              </a:rPr>
              <a:t>Stress</a:t>
            </a:r>
            <a:r>
              <a:rPr lang="pl-PL" sz="1091" dirty="0">
                <a:latin typeface="Arial"/>
                <a:cs typeface="Arial"/>
              </a:rPr>
              <a:t> </a:t>
            </a:r>
            <a:r>
              <a:rPr lang="pl-PL" sz="1091" dirty="0" err="1">
                <a:latin typeface="Arial"/>
                <a:cs typeface="Arial"/>
              </a:rPr>
              <a:t>tests</a:t>
            </a:r>
            <a:endParaRPr sz="1091" dirty="0">
              <a:latin typeface="Arial"/>
              <a:cs typeface="Arial"/>
            </a:endParaRPr>
          </a:p>
          <a:p>
            <a:pPr marL="115456" marR="11546" indent="-103910">
              <a:lnSpc>
                <a:spcPts val="1136"/>
              </a:lnSpc>
              <a:spcBef>
                <a:spcPts val="191"/>
              </a:spcBef>
              <a:buFont typeface="Arial"/>
              <a:buChar char="•"/>
              <a:tabLst>
                <a:tab pos="115456" algn="l"/>
              </a:tabLst>
            </a:pPr>
            <a:r>
              <a:rPr lang="pl-PL" sz="1091" spc="5" dirty="0" err="1">
                <a:latin typeface="Arial"/>
                <a:cs typeface="Arial"/>
              </a:rPr>
              <a:t>Contribution</a:t>
            </a:r>
            <a:r>
              <a:rPr lang="pl-PL" sz="1091" spc="5" dirty="0">
                <a:latin typeface="Arial"/>
                <a:cs typeface="Arial"/>
              </a:rPr>
              <a:t> to the </a:t>
            </a:r>
            <a:r>
              <a:rPr lang="pl-PL" sz="1091" spc="5" dirty="0" err="1">
                <a:latin typeface="Arial"/>
                <a:cs typeface="Arial"/>
              </a:rPr>
              <a:t>overall</a:t>
            </a:r>
            <a:r>
              <a:rPr lang="pl-PL" sz="1091" spc="5" dirty="0">
                <a:latin typeface="Arial"/>
                <a:cs typeface="Arial"/>
              </a:rPr>
              <a:t> </a:t>
            </a:r>
            <a:r>
              <a:rPr lang="pl-PL" sz="1091" spc="5" dirty="0" err="1">
                <a:latin typeface="Arial"/>
                <a:cs typeface="Arial"/>
              </a:rPr>
              <a:t>risk</a:t>
            </a:r>
            <a:r>
              <a:rPr lang="pl-PL" sz="1091" spc="5" dirty="0">
                <a:latin typeface="Arial"/>
                <a:cs typeface="Arial"/>
              </a:rPr>
              <a:t> of the bank</a:t>
            </a:r>
            <a:endParaRPr sz="1091" dirty="0">
              <a:latin typeface="Arial"/>
              <a:cs typeface="Arial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339E3C80-789D-41D9-9092-5F34320FAA73}"/>
              </a:ext>
            </a:extLst>
          </p:cNvPr>
          <p:cNvSpPr/>
          <p:nvPr/>
        </p:nvSpPr>
        <p:spPr>
          <a:xfrm>
            <a:off x="7034185" y="1997423"/>
            <a:ext cx="1423531" cy="581082"/>
          </a:xfrm>
          <a:custGeom>
            <a:avLst/>
            <a:gdLst/>
            <a:ahLst/>
            <a:cxnLst/>
            <a:rect l="l" t="t" r="r" b="b"/>
            <a:pathLst>
              <a:path w="1410970" h="639190">
                <a:moveTo>
                  <a:pt x="705484" y="0"/>
                </a:moveTo>
                <a:lnTo>
                  <a:pt x="647623" y="1059"/>
                </a:lnTo>
                <a:lnTo>
                  <a:pt x="591049" y="4184"/>
                </a:lnTo>
                <a:lnTo>
                  <a:pt x="535946" y="9290"/>
                </a:lnTo>
                <a:lnTo>
                  <a:pt x="482494" y="16296"/>
                </a:lnTo>
                <a:lnTo>
                  <a:pt x="430875" y="25120"/>
                </a:lnTo>
                <a:lnTo>
                  <a:pt x="381270" y="35678"/>
                </a:lnTo>
                <a:lnTo>
                  <a:pt x="333862" y="47889"/>
                </a:lnTo>
                <a:lnTo>
                  <a:pt x="288831" y="61671"/>
                </a:lnTo>
                <a:lnTo>
                  <a:pt x="246359" y="76940"/>
                </a:lnTo>
                <a:lnTo>
                  <a:pt x="206628" y="93614"/>
                </a:lnTo>
                <a:lnTo>
                  <a:pt x="169820" y="111612"/>
                </a:lnTo>
                <a:lnTo>
                  <a:pt x="136115" y="130850"/>
                </a:lnTo>
                <a:lnTo>
                  <a:pt x="78743" y="172719"/>
                </a:lnTo>
                <a:lnTo>
                  <a:pt x="35965" y="218561"/>
                </a:lnTo>
                <a:lnTo>
                  <a:pt x="9233" y="267719"/>
                </a:lnTo>
                <a:lnTo>
                  <a:pt x="0" y="319532"/>
                </a:lnTo>
                <a:lnTo>
                  <a:pt x="2338" y="345747"/>
                </a:lnTo>
                <a:lnTo>
                  <a:pt x="20502" y="396345"/>
                </a:lnTo>
                <a:lnTo>
                  <a:pt x="55439" y="443952"/>
                </a:lnTo>
                <a:lnTo>
                  <a:pt x="105696" y="487909"/>
                </a:lnTo>
                <a:lnTo>
                  <a:pt x="169820" y="527557"/>
                </a:lnTo>
                <a:lnTo>
                  <a:pt x="206629" y="545560"/>
                </a:lnTo>
                <a:lnTo>
                  <a:pt x="246359" y="562239"/>
                </a:lnTo>
                <a:lnTo>
                  <a:pt x="288831" y="577511"/>
                </a:lnTo>
                <a:lnTo>
                  <a:pt x="333862" y="591295"/>
                </a:lnTo>
                <a:lnTo>
                  <a:pt x="381270" y="603508"/>
                </a:lnTo>
                <a:lnTo>
                  <a:pt x="430875" y="614068"/>
                </a:lnTo>
                <a:lnTo>
                  <a:pt x="482494" y="622893"/>
                </a:lnTo>
                <a:lnTo>
                  <a:pt x="535946" y="629900"/>
                </a:lnTo>
                <a:lnTo>
                  <a:pt x="591049" y="635006"/>
                </a:lnTo>
                <a:lnTo>
                  <a:pt x="647623" y="638131"/>
                </a:lnTo>
                <a:lnTo>
                  <a:pt x="705484" y="639190"/>
                </a:lnTo>
                <a:lnTo>
                  <a:pt x="763346" y="638131"/>
                </a:lnTo>
                <a:lnTo>
                  <a:pt x="819920" y="635006"/>
                </a:lnTo>
                <a:lnTo>
                  <a:pt x="875023" y="629900"/>
                </a:lnTo>
                <a:lnTo>
                  <a:pt x="928475" y="622893"/>
                </a:lnTo>
                <a:lnTo>
                  <a:pt x="980094" y="614068"/>
                </a:lnTo>
                <a:lnTo>
                  <a:pt x="1029699" y="603508"/>
                </a:lnTo>
                <a:lnTo>
                  <a:pt x="1077107" y="591295"/>
                </a:lnTo>
                <a:lnTo>
                  <a:pt x="1122138" y="577511"/>
                </a:lnTo>
                <a:lnTo>
                  <a:pt x="1164610" y="562239"/>
                </a:lnTo>
                <a:lnTo>
                  <a:pt x="1204341" y="545560"/>
                </a:lnTo>
                <a:lnTo>
                  <a:pt x="1241149" y="527557"/>
                </a:lnTo>
                <a:lnTo>
                  <a:pt x="1274854" y="508312"/>
                </a:lnTo>
                <a:lnTo>
                  <a:pt x="1332226" y="466428"/>
                </a:lnTo>
                <a:lnTo>
                  <a:pt x="1375004" y="420564"/>
                </a:lnTo>
                <a:lnTo>
                  <a:pt x="1401736" y="371379"/>
                </a:lnTo>
                <a:lnTo>
                  <a:pt x="1410970" y="319532"/>
                </a:lnTo>
                <a:lnTo>
                  <a:pt x="1408631" y="293334"/>
                </a:lnTo>
                <a:lnTo>
                  <a:pt x="1390467" y="242767"/>
                </a:lnTo>
                <a:lnTo>
                  <a:pt x="1355530" y="195185"/>
                </a:lnTo>
                <a:lnTo>
                  <a:pt x="1305273" y="151247"/>
                </a:lnTo>
                <a:lnTo>
                  <a:pt x="1241149" y="111612"/>
                </a:lnTo>
                <a:lnTo>
                  <a:pt x="1204341" y="93614"/>
                </a:lnTo>
                <a:lnTo>
                  <a:pt x="1164610" y="76940"/>
                </a:lnTo>
                <a:lnTo>
                  <a:pt x="1122138" y="61671"/>
                </a:lnTo>
                <a:lnTo>
                  <a:pt x="1077107" y="47889"/>
                </a:lnTo>
                <a:lnTo>
                  <a:pt x="1029699" y="35678"/>
                </a:lnTo>
                <a:lnTo>
                  <a:pt x="980094" y="25120"/>
                </a:lnTo>
                <a:lnTo>
                  <a:pt x="928475" y="16296"/>
                </a:lnTo>
                <a:lnTo>
                  <a:pt x="875023" y="9290"/>
                </a:lnTo>
                <a:lnTo>
                  <a:pt x="819920" y="4184"/>
                </a:lnTo>
                <a:lnTo>
                  <a:pt x="763346" y="1059"/>
                </a:lnTo>
                <a:lnTo>
                  <a:pt x="705484" y="0"/>
                </a:lnTo>
                <a:close/>
              </a:path>
            </a:pathLst>
          </a:custGeom>
          <a:solidFill>
            <a:srgbClr val="A33724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18906358-4D28-42EF-B132-05612F053D24}"/>
              </a:ext>
            </a:extLst>
          </p:cNvPr>
          <p:cNvSpPr txBox="1"/>
          <p:nvPr/>
        </p:nvSpPr>
        <p:spPr>
          <a:xfrm>
            <a:off x="1924858" y="2210984"/>
            <a:ext cx="1468268" cy="2172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6" marR="11546" indent="85437" algn="ctr">
              <a:lnSpc>
                <a:spcPts val="1155"/>
              </a:lnSpc>
            </a:pPr>
            <a:r>
              <a:rPr lang="pl-PL" sz="1273" b="1" spc="-64" dirty="0" err="1">
                <a:solidFill>
                  <a:srgbClr val="FFFFFF"/>
                </a:solidFill>
                <a:latin typeface="Arial"/>
                <a:cs typeface="Arial"/>
              </a:rPr>
              <a:t>Credit</a:t>
            </a:r>
            <a:r>
              <a:rPr lang="pl-PL" sz="1273" b="1" spc="-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273" b="1" spc="-64" dirty="0" err="1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lang="pl-PL" sz="1273" b="1" spc="-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pl-PL" sz="1273" dirty="0">
              <a:latin typeface="Arial"/>
              <a:cs typeface="Arial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5037CAE7-43B9-4FA9-B8DC-9FADCAA5BAAF}"/>
              </a:ext>
            </a:extLst>
          </p:cNvPr>
          <p:cNvSpPr txBox="1"/>
          <p:nvPr/>
        </p:nvSpPr>
        <p:spPr>
          <a:xfrm>
            <a:off x="248629" y="2212587"/>
            <a:ext cx="1468268" cy="2172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6" marR="11546" indent="85437" algn="ctr">
              <a:lnSpc>
                <a:spcPts val="1155"/>
              </a:lnSpc>
            </a:pPr>
            <a:r>
              <a:rPr lang="pl-PL" sz="1273" b="1" spc="-64" dirty="0">
                <a:solidFill>
                  <a:srgbClr val="FFFFFF"/>
                </a:solidFill>
                <a:latin typeface="Arial"/>
                <a:cs typeface="Arial"/>
              </a:rPr>
              <a:t>Client </a:t>
            </a:r>
            <a:r>
              <a:rPr lang="pl-PL" sz="1273" b="1" spc="-64" dirty="0" err="1">
                <a:solidFill>
                  <a:srgbClr val="FFFFFF"/>
                </a:solidFill>
                <a:latin typeface="Arial"/>
                <a:cs typeface="Arial"/>
              </a:rPr>
              <a:t>onboarding</a:t>
            </a:r>
            <a:endParaRPr lang="pl-PL" sz="1273" dirty="0">
              <a:latin typeface="Arial"/>
              <a:cs typeface="Arial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B69A7221-24A8-4D3C-A055-EDA763660667}"/>
              </a:ext>
            </a:extLst>
          </p:cNvPr>
          <p:cNvSpPr txBox="1"/>
          <p:nvPr/>
        </p:nvSpPr>
        <p:spPr>
          <a:xfrm>
            <a:off x="3624639" y="2156315"/>
            <a:ext cx="1468268" cy="2172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6" marR="11546" indent="85437" algn="ctr">
              <a:lnSpc>
                <a:spcPts val="1155"/>
              </a:lnSpc>
            </a:pPr>
            <a:r>
              <a:rPr lang="pl-PL" sz="1273" b="1" spc="-64" dirty="0">
                <a:solidFill>
                  <a:srgbClr val="FFFFFF"/>
                </a:solidFill>
                <a:latin typeface="Arial"/>
                <a:cs typeface="Arial"/>
              </a:rPr>
              <a:t>Capital </a:t>
            </a:r>
            <a:r>
              <a:rPr lang="pl-PL" sz="1273" b="1" spc="-64" dirty="0" err="1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lang="pl-PL" sz="1273" dirty="0">
              <a:latin typeface="Arial"/>
              <a:cs typeface="Arial"/>
            </a:endParaRP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39637142-5C85-4603-8BDF-FB400C02E9AB}"/>
              </a:ext>
            </a:extLst>
          </p:cNvPr>
          <p:cNvSpPr txBox="1"/>
          <p:nvPr/>
        </p:nvSpPr>
        <p:spPr>
          <a:xfrm>
            <a:off x="5241497" y="2210983"/>
            <a:ext cx="1468268" cy="2172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6" marR="11546" indent="85437" algn="ctr">
              <a:lnSpc>
                <a:spcPts val="1155"/>
              </a:lnSpc>
            </a:pPr>
            <a:r>
              <a:rPr lang="pl-PL" sz="1273" b="1" spc="-64" dirty="0" err="1">
                <a:solidFill>
                  <a:srgbClr val="FFFFFF"/>
                </a:solidFill>
                <a:latin typeface="Arial"/>
                <a:cs typeface="Arial"/>
              </a:rPr>
              <a:t>Valuation</a:t>
            </a:r>
            <a:endParaRPr lang="pl-PL" sz="1273" dirty="0">
              <a:latin typeface="Arial"/>
              <a:cs typeface="Arial"/>
            </a:endParaRPr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4B965CA7-04EE-45A7-9BEB-E05C7B5BC658}"/>
              </a:ext>
            </a:extLst>
          </p:cNvPr>
          <p:cNvSpPr txBox="1"/>
          <p:nvPr/>
        </p:nvSpPr>
        <p:spPr>
          <a:xfrm>
            <a:off x="6977554" y="2231081"/>
            <a:ext cx="1468268" cy="2172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6" marR="11546" indent="85437" algn="ctr">
              <a:lnSpc>
                <a:spcPts val="1155"/>
              </a:lnSpc>
            </a:pPr>
            <a:r>
              <a:rPr lang="pl-PL" sz="1273" b="1" spc="-64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lang="pl-PL" sz="127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0462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Structural break in 1990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4" name="Symbol zastępczy zawartości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5" y="1445079"/>
            <a:ext cx="8531299" cy="511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20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Structural break in 1990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5" name="Symbol zastępczy zawartości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8" y="1354592"/>
            <a:ext cx="7012293" cy="50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1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Kappa parameters projection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5" name="Symbol zastępczy zawartości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" y="1415662"/>
            <a:ext cx="7848033" cy="517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8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parameter projection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1814333"/>
            <a:ext cx="8760542" cy="43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37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Projection – single age perspective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5" name="Symbol zastępczy zawartości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6448" y="1288908"/>
            <a:ext cx="7241494" cy="54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79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Projection – whole surface perspective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6" y="1372507"/>
            <a:ext cx="8082377" cy="52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5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00050" indent="-400050">
              <a:buFont typeface="+mj-lt"/>
              <a:buAutoNum type="arabicPeriod"/>
            </a:pPr>
            <a:r>
              <a:rPr lang="en-US" dirty="0" err="1"/>
              <a:t>StMoMo</a:t>
            </a:r>
            <a:r>
              <a:rPr lang="en-US" dirty="0"/>
              <a:t>: Stochastic Mortality Modelling, 2015</a:t>
            </a:r>
            <a:br>
              <a:rPr lang="en-US" dirty="0"/>
            </a:br>
            <a:r>
              <a:rPr lang="en-US" dirty="0"/>
              <a:t>https://cran.r-project.org/web/packages/StMoMo/index.html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/>
              <a:t>Andrés M. Villegas, Vladimir </a:t>
            </a:r>
            <a:r>
              <a:rPr lang="en-US" dirty="0" err="1"/>
              <a:t>Kaishev</a:t>
            </a:r>
            <a:r>
              <a:rPr lang="en-US" dirty="0"/>
              <a:t>, Pietro </a:t>
            </a:r>
            <a:r>
              <a:rPr lang="en-US" dirty="0" err="1"/>
              <a:t>Millossovich</a:t>
            </a:r>
            <a:r>
              <a:rPr lang="en-US" dirty="0"/>
              <a:t>, 2015, </a:t>
            </a:r>
            <a:r>
              <a:rPr lang="en-US" dirty="0" err="1"/>
              <a:t>StMoMo</a:t>
            </a:r>
            <a:r>
              <a:rPr lang="en-US" dirty="0"/>
              <a:t>: An R Package for Stochastic Mortality Modelling</a:t>
            </a:r>
            <a:br>
              <a:rPr lang="en-US" dirty="0"/>
            </a:br>
            <a:r>
              <a:rPr lang="en-US" dirty="0"/>
              <a:t>https://cran.r-project.org/web/packages/StMoMo/vignettes/StMoMoVignette.pdf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/>
              <a:t>Richard Plat, 2009, On Stochastic Mortality Modelling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/>
              <a:t>Colin O’Hare, </a:t>
            </a:r>
            <a:r>
              <a:rPr lang="en-US" dirty="0" err="1"/>
              <a:t>Youwei</a:t>
            </a:r>
            <a:r>
              <a:rPr lang="en-US" dirty="0"/>
              <a:t> Li, 2014,Identifying Structural Breaks In Stochastic Mortality Models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 err="1"/>
              <a:t>Edviges</a:t>
            </a:r>
            <a:r>
              <a:rPr lang="en-US" dirty="0"/>
              <a:t> Coelho, Luis C. </a:t>
            </a:r>
            <a:r>
              <a:rPr lang="en-US" dirty="0" err="1"/>
              <a:t>Nunes</a:t>
            </a:r>
            <a:r>
              <a:rPr lang="en-US" dirty="0"/>
              <a:t>, 2009, Forecasting Mortality in the Event of a Structural Change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/>
              <a:t>Heather Booth, Leonie Tickle, 2008, Mortality modelling and forecasting: A review of methods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 err="1"/>
              <a:t>Zeileis</a:t>
            </a:r>
            <a:r>
              <a:rPr lang="en-US" dirty="0"/>
              <a:t> A., </a:t>
            </a:r>
            <a:r>
              <a:rPr lang="en-US" dirty="0" err="1"/>
              <a:t>Leisch</a:t>
            </a:r>
            <a:r>
              <a:rPr lang="en-US" dirty="0"/>
              <a:t> F., </a:t>
            </a:r>
            <a:r>
              <a:rPr lang="en-US" dirty="0" err="1"/>
              <a:t>Hornik</a:t>
            </a:r>
            <a:r>
              <a:rPr lang="en-US" dirty="0"/>
              <a:t> K., </a:t>
            </a:r>
            <a:r>
              <a:rPr lang="en-US" dirty="0" err="1"/>
              <a:t>Kleiber</a:t>
            </a:r>
            <a:r>
              <a:rPr lang="en-US" dirty="0"/>
              <a:t> C.,2002, </a:t>
            </a:r>
            <a:r>
              <a:rPr lang="en-US" dirty="0" err="1"/>
              <a:t>strucchange</a:t>
            </a:r>
            <a:r>
              <a:rPr lang="en-US" dirty="0"/>
              <a:t>: An R Package for Testing for Structural Change in 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2155562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82966" y="413977"/>
            <a:ext cx="7886700" cy="1325562"/>
          </a:xfrm>
        </p:spPr>
        <p:txBody>
          <a:bodyPr/>
          <a:lstStyle/>
          <a:p>
            <a:r>
              <a:rPr lang="en-US" altLang="pl-PL" dirty="0"/>
              <a:t>Contact data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baseline="-25000" dirty="0"/>
          </a:p>
          <a:p>
            <a:pPr marL="0" indent="0">
              <a:buNone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93" y="2232548"/>
            <a:ext cx="1337966" cy="1337966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2974111" y="2639921"/>
            <a:ext cx="499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wrobel.adam1990@gmail.com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4" y="4160201"/>
            <a:ext cx="2351083" cy="638319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2974111" y="4160201"/>
            <a:ext cx="616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https://pl.linkedin.com/in/wrobeladam1</a:t>
            </a:r>
          </a:p>
        </p:txBody>
      </p:sp>
    </p:spTree>
    <p:extLst>
      <p:ext uri="{BB962C8B-B14F-4D97-AF65-F5344CB8AC3E}">
        <p14:creationId xmlns:p14="http://schemas.microsoft.com/office/powerpoint/2010/main" val="196266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73597" y="3991031"/>
            <a:ext cx="7563866" cy="1878109"/>
          </a:xfrm>
        </p:spPr>
        <p:txBody>
          <a:bodyPr/>
          <a:lstStyle/>
          <a:p>
            <a:r>
              <a:rPr lang="en-GB" sz="1455" dirty="0"/>
              <a:t>Exposure </a:t>
            </a:r>
            <a:r>
              <a:rPr lang="en-GB" sz="1455" dirty="0" err="1"/>
              <a:t>profilling</a:t>
            </a:r>
            <a:r>
              <a:rPr lang="en-GB" sz="1455" dirty="0"/>
              <a:t>: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dirty="0"/>
              <a:t>Calculating CVA requires knowledge of Trade Value distribution at each point in time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dirty="0"/>
              <a:t>MC simulation can provide very general solution to problem of pricing a derivatives regardless of it's complexity</a:t>
            </a:r>
          </a:p>
          <a:p>
            <a:r>
              <a:rPr lang="en-GB" sz="1455" dirty="0"/>
              <a:t>LGD, PD modelling:</a:t>
            </a:r>
            <a:endParaRPr lang="en-GB" sz="1273" dirty="0"/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dirty="0"/>
              <a:t>For CVA PD/LGD comes from market implied spread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dirty="0"/>
              <a:t>For other purposes statistical models based on internal or external historical data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dirty="0"/>
              <a:t>Risk </a:t>
            </a:r>
            <a:r>
              <a:rPr lang="en-GB" dirty="0" err="1"/>
              <a:t>modeling</a:t>
            </a:r>
            <a:r>
              <a:rPr lang="en-GB" dirty="0"/>
              <a:t> in banking industry</a:t>
            </a:r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C</a:t>
            </a:r>
            <a:r>
              <a:rPr lang="en-GB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redit</a:t>
            </a:r>
            <a:r>
              <a:rPr lang="en-GB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R</a:t>
            </a:r>
            <a:r>
              <a:rPr lang="en-GB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isk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Pricing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" y="1497664"/>
            <a:ext cx="4130947" cy="2236780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ex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LAYOUT BODY"/>
              <p:cNvSpPr txBox="1">
                <a:spLocks/>
              </p:cNvSpPr>
              <p:nvPr>
                <p:custDataLst>
                  <p:tags r:id="rId5"/>
                </p:custDataLst>
              </p:nvPr>
            </p:nvSpPr>
            <p:spPr>
              <a:xfrm>
                <a:off x="4572000" y="1487979"/>
                <a:ext cx="4164675" cy="2282991"/>
              </a:xfrm>
              <a:prstGeom prst="rect">
                <a:avLst/>
              </a:prstGeom>
            </p:spPr>
            <p:txBody>
              <a:bodyPr/>
              <a:lstStyle>
                <a:lvl1pPr marL="234950" indent="-234950" algn="l" defTabSz="1005505" rtl="0" eaLnBrk="1" latinLnBrk="0" hangingPunct="1">
                  <a:spcBef>
                    <a:spcPts val="1400"/>
                  </a:spcBef>
                  <a:buClr>
                    <a:schemeClr val="tx2"/>
                  </a:buClr>
                  <a:buSzPct val="100000"/>
                  <a:buFont typeface="Symbol" pitchFamily="18" charset="2"/>
                  <a:buChar char="·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2250" algn="l" defTabSz="1005505" rtl="0" eaLnBrk="1" latinLnBrk="0" hangingPunct="1">
                  <a:spcBef>
                    <a:spcPts val="7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2150" indent="-234950" algn="l" defTabSz="1005505" rtl="0" eaLnBrk="1" latinLnBrk="0" hangingPunct="1">
                  <a:spcBef>
                    <a:spcPts val="7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2250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9350" indent="-234950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52144" indent="-237744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Frutiger 55 Roman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52144" indent="-237744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Frutiger 55 Roman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152144" indent="-237744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Frutiger 55 Roman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152144" indent="-237744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Frutiger 55 Roman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36">
                        <a:latin typeface="Cambria Math"/>
                      </a:rPr>
                      <m:t>CVA</m:t>
                    </m:r>
                    <m:r>
                      <a:rPr lang="en-GB" sz="1636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GB" sz="1636">
                        <a:latin typeface="Cambria Math"/>
                      </a:rPr>
                      <m:t>LGD</m:t>
                    </m:r>
                    <m:r>
                      <a:rPr lang="en-GB" sz="1636" i="1">
                        <a:latin typeface="Cambria Math"/>
                      </a:rPr>
                      <m:t>×</m:t>
                    </m:r>
                    <m:nary>
                      <m:naryPr>
                        <m:ctrlPr>
                          <a:rPr lang="en-GB" sz="1636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636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GB" sz="1636" i="1">
                            <a:latin typeface="Cambria Math"/>
                          </a:rPr>
                          <m:t>𝑇</m:t>
                        </m:r>
                      </m:sup>
                      <m:e>
                        <m:r>
                          <a:rPr lang="en-GB" sz="1636" i="1">
                            <a:latin typeface="Cambria Math"/>
                          </a:rPr>
                          <m:t>𝐸𝐴𝐷</m:t>
                        </m:r>
                        <m:r>
                          <a:rPr lang="en-GB" sz="1636" i="1">
                            <a:latin typeface="Cambria Math"/>
                          </a:rPr>
                          <m:t>×</m:t>
                        </m:r>
                      </m:e>
                    </m:nary>
                    <m:r>
                      <a:rPr lang="en-GB" sz="1636" i="1">
                        <a:latin typeface="Cambria Math"/>
                      </a:rPr>
                      <m:t>𝑃𝐷</m:t>
                    </m:r>
                    <m:r>
                      <a:rPr lang="en-GB" sz="1636" i="1">
                        <a:latin typeface="Cambria Math"/>
                      </a:rPr>
                      <m:t> </m:t>
                    </m:r>
                    <m:r>
                      <a:rPr lang="en-GB" sz="1636" i="1">
                        <a:latin typeface="Cambria Math"/>
                      </a:rPr>
                      <m:t>𝑑𝑢</m:t>
                    </m:r>
                  </m:oMath>
                </a14:m>
                <a:endParaRPr lang="en-GB" sz="1636" dirty="0">
                  <a:ea typeface="MS PGothic"/>
                </a:endParaRPr>
              </a:p>
              <a:p>
                <a:pPr marL="0" indent="0">
                  <a:buNone/>
                </a:pPr>
                <a:r>
                  <a:rPr lang="en-GB" sz="1636" dirty="0">
                    <a:ea typeface="MS PGothic"/>
                  </a:rPr>
                  <a:t> </a:t>
                </a:r>
              </a:p>
              <a:p>
                <a:pPr marL="155865" indent="-155865">
                  <a:buFont typeface="Arial" panose="020B0604020202020204" pitchFamily="34" charset="0"/>
                  <a:buChar char="•"/>
                </a:pPr>
                <a:endParaRPr lang="en-GB" sz="1182" dirty="0">
                  <a:latin typeface="Frutiger 55 Roman" panose="020B0503040202020204" pitchFamily="34" charset="0"/>
                  <a:ea typeface="MS PGothic"/>
                </a:endParaRPr>
              </a:p>
              <a:p>
                <a:pPr marL="155865" indent="-155865">
                  <a:buFont typeface="Arial" panose="020B0604020202020204" pitchFamily="34" charset="0"/>
                  <a:buChar char="•"/>
                </a:pPr>
                <a:r>
                  <a:rPr lang="en-GB" sz="1182" dirty="0">
                    <a:latin typeface="Frutiger 55 Roman" panose="020B0503040202020204" pitchFamily="34" charset="0"/>
                    <a:ea typeface="MS PGothic"/>
                  </a:rPr>
                  <a:t>Pricing the credit risk requires three ingredients:</a:t>
                </a:r>
              </a:p>
              <a:p>
                <a:pPr marL="357913" lvl="1" indent="-155865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GB" sz="1000" dirty="0">
                    <a:latin typeface="Frutiger 55 Roman" panose="020B0503040202020204" pitchFamily="34" charset="0"/>
                    <a:ea typeface="MS PGothic"/>
                  </a:rPr>
                  <a:t>LGD, PD – counterparty dependent</a:t>
                </a:r>
              </a:p>
              <a:p>
                <a:pPr marL="357913" lvl="1" indent="-155865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GB" sz="1000" dirty="0">
                    <a:latin typeface="Frutiger 55 Roman" panose="020B0503040202020204" pitchFamily="34" charset="0"/>
                    <a:ea typeface="MS PGothic"/>
                  </a:rPr>
                  <a:t>EAD – derivative dependent</a:t>
                </a:r>
              </a:p>
            </p:txBody>
          </p:sp>
        </mc:Choice>
        <mc:Fallback xmlns="">
          <p:sp>
            <p:nvSpPr>
              <p:cNvPr id="6" name="LAYOUT BODY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572000" y="1487979"/>
                <a:ext cx="4164675" cy="2282991"/>
              </a:xfrm>
              <a:prstGeom prst="rect">
                <a:avLst/>
              </a:prstGeom>
              <a:blipFill>
                <a:blip r:embed="rId10"/>
                <a:stretch>
                  <a:fillRect l="-878" t="-19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6520389" y="1328076"/>
            <a:ext cx="188892" cy="508699"/>
          </a:xfrm>
          <a:prstGeom prst="rightBrace">
            <a:avLst/>
          </a:prstGeom>
          <a:ln w="19050">
            <a:solidFill>
              <a:srgbClr val="7B7D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36" dirty="0">
              <a:ea typeface="MS P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3890" y="1092322"/>
            <a:ext cx="741889" cy="395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000" dirty="0">
                <a:latin typeface="Frutiger 55 Roman" panose="020B0503040202020204" pitchFamily="34" charset="0"/>
              </a:rPr>
              <a:t>Exposure At Default</a:t>
            </a:r>
          </a:p>
        </p:txBody>
      </p:sp>
      <p:sp>
        <p:nvSpPr>
          <p:cNvPr id="9" name="Right Brace 8"/>
          <p:cNvSpPr/>
          <p:nvPr/>
        </p:nvSpPr>
        <p:spPr>
          <a:xfrm rot="16200000" flipH="1">
            <a:off x="7070646" y="1760621"/>
            <a:ext cx="183730" cy="353464"/>
          </a:xfrm>
          <a:prstGeom prst="rightBrace">
            <a:avLst/>
          </a:prstGeom>
          <a:ln w="19050">
            <a:solidFill>
              <a:srgbClr val="7B7D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36" dirty="0">
              <a:ea typeface="MS PGothic"/>
            </a:endParaRPr>
          </a:p>
        </p:txBody>
      </p:sp>
      <p:sp>
        <p:nvSpPr>
          <p:cNvPr id="10" name="Right Brace 9"/>
          <p:cNvSpPr/>
          <p:nvPr/>
        </p:nvSpPr>
        <p:spPr>
          <a:xfrm rot="16200000" flipH="1">
            <a:off x="5584031" y="1719188"/>
            <a:ext cx="183728" cy="436332"/>
          </a:xfrm>
          <a:prstGeom prst="rightBrace">
            <a:avLst/>
          </a:prstGeom>
          <a:ln w="19050">
            <a:solidFill>
              <a:srgbClr val="7B7D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36" dirty="0">
              <a:ea typeface="MS PGothi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4950" y="2029219"/>
            <a:ext cx="741889" cy="395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000" dirty="0">
                <a:latin typeface="Frutiger 55 Roman" panose="020B0503040202020204" pitchFamily="34" charset="0"/>
              </a:rPr>
              <a:t>Loss Given Default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91566" y="2029219"/>
            <a:ext cx="741889" cy="395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000" dirty="0">
                <a:latin typeface="Frutiger 55 Roman" panose="020B0503040202020204" pitchFamily="34" charset="0"/>
              </a:rPr>
              <a:t>Probability of Default</a:t>
            </a:r>
          </a:p>
        </p:txBody>
      </p:sp>
      <p:cxnSp>
        <p:nvCxnSpPr>
          <p:cNvPr id="13" name="Curved Connector 12"/>
          <p:cNvCxnSpPr>
            <a:endCxn id="8" idx="1"/>
          </p:cNvCxnSpPr>
          <p:nvPr/>
        </p:nvCxnSpPr>
        <p:spPr>
          <a:xfrm flipV="1">
            <a:off x="4388763" y="1290150"/>
            <a:ext cx="1855127" cy="407032"/>
          </a:xfrm>
          <a:prstGeom prst="curvedConnector3">
            <a:avLst>
              <a:gd name="adj1" fmla="val 24945"/>
            </a:avLst>
          </a:prstGeom>
          <a:ln w="19050">
            <a:solidFill>
              <a:srgbClr val="7B7D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2386" y="3770970"/>
            <a:ext cx="2708341" cy="2200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091" dirty="0">
                <a:solidFill>
                  <a:schemeClr val="bg1">
                    <a:lumMod val="65000"/>
                  </a:schemeClr>
                </a:solidFill>
              </a:rPr>
              <a:t>courtesy of Giovanni </a:t>
            </a:r>
            <a:r>
              <a:rPr lang="en-GB" sz="1091" dirty="0" err="1">
                <a:solidFill>
                  <a:schemeClr val="bg1">
                    <a:lumMod val="65000"/>
                  </a:schemeClr>
                </a:solidFill>
              </a:rPr>
              <a:t>Cesari</a:t>
            </a:r>
            <a:r>
              <a:rPr lang="en-GB" sz="1091" dirty="0">
                <a:solidFill>
                  <a:schemeClr val="bg1">
                    <a:lumMod val="65000"/>
                  </a:schemeClr>
                </a:solidFill>
              </a:rPr>
              <a:t>, UBS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764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289" y="1362364"/>
            <a:ext cx="8354291" cy="4647045"/>
          </a:xfrm>
        </p:spPr>
        <p:txBody>
          <a:bodyPr/>
          <a:lstStyle/>
          <a:p>
            <a:endParaRPr lang="pl-PL" sz="1800" dirty="0"/>
          </a:p>
          <a:p>
            <a:r>
              <a:rPr lang="en-GB" sz="1800" dirty="0"/>
              <a:t>Life insurance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dirty="0"/>
              <a:t>Modelling death probability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dirty="0"/>
              <a:t>Probability of withdrawing the policy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pl-PL" sz="1800" dirty="0" err="1"/>
              <a:t>Pricing</a:t>
            </a:r>
            <a:r>
              <a:rPr lang="pl-PL" sz="1800" dirty="0"/>
              <a:t> of the life </a:t>
            </a:r>
            <a:r>
              <a:rPr lang="pl-PL" sz="1800" dirty="0" err="1"/>
              <a:t>insurance</a:t>
            </a:r>
            <a:r>
              <a:rPr lang="pl-PL" sz="1800" dirty="0"/>
              <a:t> </a:t>
            </a:r>
            <a:r>
              <a:rPr lang="pl-PL" sz="1800" dirty="0" err="1"/>
              <a:t>policies</a:t>
            </a:r>
            <a:r>
              <a:rPr lang="pl-PL" sz="1800" dirty="0"/>
              <a:t> &amp; </a:t>
            </a:r>
            <a:r>
              <a:rPr lang="pl-PL" sz="1800" dirty="0" err="1"/>
              <a:t>riders</a:t>
            </a:r>
            <a:endParaRPr lang="pl-PL" sz="1800" dirty="0"/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pl-PL" sz="1800" dirty="0" err="1"/>
              <a:t>Long</a:t>
            </a:r>
            <a:r>
              <a:rPr lang="pl-PL" sz="1800" dirty="0"/>
              <a:t> term </a:t>
            </a:r>
            <a:r>
              <a:rPr lang="pl-PL" sz="1800" dirty="0" err="1"/>
              <a:t>cash</a:t>
            </a:r>
            <a:r>
              <a:rPr lang="pl-PL" sz="1800" dirty="0"/>
              <a:t> </a:t>
            </a:r>
            <a:r>
              <a:rPr lang="pl-PL" sz="1800" dirty="0" err="1"/>
              <a:t>flow</a:t>
            </a:r>
            <a:r>
              <a:rPr lang="pl-PL" sz="1800" dirty="0"/>
              <a:t> modeling (</a:t>
            </a:r>
            <a:r>
              <a:rPr lang="pl-PL" sz="1800" dirty="0" err="1"/>
              <a:t>up</a:t>
            </a:r>
            <a:r>
              <a:rPr lang="pl-PL" sz="1800" dirty="0"/>
              <a:t> 20-30 </a:t>
            </a:r>
            <a:r>
              <a:rPr lang="pl-PL" sz="1800" dirty="0" err="1"/>
              <a:t>years</a:t>
            </a:r>
            <a:r>
              <a:rPr lang="pl-PL" sz="1800" dirty="0"/>
              <a:t> Ahead)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pl-PL" sz="1800" dirty="0" err="1"/>
              <a:t>Replicating</a:t>
            </a:r>
            <a:r>
              <a:rPr lang="pl-PL" sz="1800" dirty="0"/>
              <a:t> portfolio</a:t>
            </a:r>
          </a:p>
          <a:p>
            <a:pPr marL="204934" lvl="1" indent="0">
              <a:buClr>
                <a:schemeClr val="tx2"/>
              </a:buClr>
              <a:buSzPct val="80000"/>
              <a:buNone/>
            </a:pPr>
            <a:endParaRPr lang="en-GB" sz="1800" dirty="0"/>
          </a:p>
          <a:p>
            <a:r>
              <a:rPr lang="en-GB" sz="1800" dirty="0"/>
              <a:t>Non-life insurance:</a:t>
            </a:r>
            <a:endParaRPr lang="en-GB" sz="1600" dirty="0"/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pl-PL" sz="1800" dirty="0" err="1"/>
              <a:t>Pricing</a:t>
            </a:r>
            <a:r>
              <a:rPr lang="pl-PL" sz="1800" dirty="0"/>
              <a:t> for </a:t>
            </a:r>
            <a:r>
              <a:rPr lang="pl-PL" sz="1800" dirty="0" err="1"/>
              <a:t>all</a:t>
            </a:r>
            <a:r>
              <a:rPr lang="pl-PL" sz="1800" dirty="0"/>
              <a:t> </a:t>
            </a:r>
            <a:r>
              <a:rPr lang="pl-PL" sz="1800" dirty="0" err="1"/>
              <a:t>segments</a:t>
            </a:r>
            <a:r>
              <a:rPr lang="pl-PL" sz="1800" dirty="0"/>
              <a:t> (</a:t>
            </a:r>
            <a:r>
              <a:rPr lang="pl-PL" sz="1800" dirty="0" err="1"/>
              <a:t>automotive</a:t>
            </a:r>
            <a:r>
              <a:rPr lang="pl-PL" sz="1800" dirty="0"/>
              <a:t>, </a:t>
            </a:r>
            <a:r>
              <a:rPr lang="pl-PL" sz="1800" dirty="0" err="1"/>
              <a:t>housing</a:t>
            </a:r>
            <a:r>
              <a:rPr lang="pl-PL" sz="1800" dirty="0"/>
              <a:t>)</a:t>
            </a:r>
            <a:endParaRPr lang="en-GB" sz="1800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pl-PL" dirty="0" err="1"/>
              <a:t>Risk</a:t>
            </a:r>
            <a:r>
              <a:rPr lang="pl-PL" dirty="0"/>
              <a:t> m</a:t>
            </a:r>
            <a:r>
              <a:rPr lang="en-US" dirty="0" err="1"/>
              <a:t>odeling</a:t>
            </a:r>
            <a:r>
              <a:rPr lang="en-US" dirty="0"/>
              <a:t> in insurance industry</a:t>
            </a:r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Examples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71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289" y="1362364"/>
            <a:ext cx="8354291" cy="4647045"/>
          </a:xfrm>
        </p:spPr>
        <p:txBody>
          <a:bodyPr/>
          <a:lstStyle/>
          <a:p>
            <a:endParaRPr lang="pl-PL" sz="1800" dirty="0"/>
          </a:p>
          <a:p>
            <a:r>
              <a:rPr lang="pl-PL" sz="1800" dirty="0"/>
              <a:t>Market </a:t>
            </a:r>
            <a:r>
              <a:rPr lang="pl-PL" sz="1800" dirty="0" err="1"/>
              <a:t>Risk</a:t>
            </a:r>
            <a:r>
              <a:rPr lang="pl-PL" sz="1800" dirty="0"/>
              <a:t>:</a:t>
            </a:r>
          </a:p>
          <a:p>
            <a:pPr lvl="1">
              <a:buClr>
                <a:schemeClr val="tx2"/>
              </a:buClr>
            </a:pPr>
            <a:r>
              <a:rPr lang="pl-PL" sz="1800" dirty="0" err="1"/>
              <a:t>Valuation</a:t>
            </a:r>
            <a:r>
              <a:rPr lang="pl-PL" sz="1800" dirty="0"/>
              <a:t> </a:t>
            </a:r>
            <a:r>
              <a:rPr lang="pl-PL" sz="1800" dirty="0" err="1"/>
              <a:t>models</a:t>
            </a:r>
            <a:endParaRPr lang="pl-PL" sz="1800" dirty="0"/>
          </a:p>
          <a:p>
            <a:pPr lvl="1">
              <a:buClr>
                <a:schemeClr val="tx2"/>
              </a:buClr>
            </a:pPr>
            <a:r>
              <a:rPr lang="pl-PL" sz="1800" dirty="0"/>
              <a:t>Value </a:t>
            </a:r>
            <a:r>
              <a:rPr lang="pl-PL" sz="1800" dirty="0" err="1"/>
              <a:t>at</a:t>
            </a:r>
            <a:r>
              <a:rPr lang="pl-PL" sz="1800" dirty="0"/>
              <a:t> </a:t>
            </a:r>
            <a:r>
              <a:rPr lang="pl-PL" sz="1800" dirty="0" err="1"/>
              <a:t>Risk</a:t>
            </a:r>
            <a:endParaRPr lang="en-GB" sz="1800" dirty="0"/>
          </a:p>
          <a:p>
            <a:pPr lvl="1">
              <a:buClr>
                <a:schemeClr val="tx2"/>
              </a:buClr>
            </a:pPr>
            <a:r>
              <a:rPr lang="pl-PL" sz="1800" dirty="0" err="1"/>
              <a:t>Economic</a:t>
            </a:r>
            <a:r>
              <a:rPr lang="pl-PL" sz="1800" dirty="0"/>
              <a:t> </a:t>
            </a:r>
            <a:r>
              <a:rPr lang="pl-PL" sz="1800" dirty="0" err="1"/>
              <a:t>scenario</a:t>
            </a:r>
            <a:r>
              <a:rPr lang="pl-PL" sz="1800" dirty="0"/>
              <a:t> </a:t>
            </a:r>
            <a:r>
              <a:rPr lang="pl-PL" sz="1800" dirty="0" err="1"/>
              <a:t>generation</a:t>
            </a:r>
            <a:endParaRPr lang="pl-PL" sz="1800" dirty="0"/>
          </a:p>
          <a:p>
            <a:pPr marL="204934" lvl="1" indent="0">
              <a:buClr>
                <a:schemeClr val="tx2"/>
              </a:buClr>
              <a:buNone/>
            </a:pPr>
            <a:endParaRPr lang="pl-PL" sz="1800" dirty="0"/>
          </a:p>
          <a:p>
            <a:r>
              <a:rPr lang="pl-PL" sz="1800" dirty="0" err="1"/>
              <a:t>Consequential</a:t>
            </a:r>
            <a:r>
              <a:rPr lang="pl-PL" sz="1800" dirty="0"/>
              <a:t> </a:t>
            </a:r>
            <a:r>
              <a:rPr lang="pl-PL" sz="1800" dirty="0" err="1"/>
              <a:t>Risks</a:t>
            </a:r>
            <a:r>
              <a:rPr lang="pl-PL" sz="1800" dirty="0"/>
              <a:t>:</a:t>
            </a:r>
          </a:p>
          <a:p>
            <a:pPr lvl="1">
              <a:buClr>
                <a:schemeClr val="tx2"/>
              </a:buClr>
            </a:pPr>
            <a:r>
              <a:rPr lang="pl-PL" sz="1800" dirty="0" err="1"/>
              <a:t>Operational</a:t>
            </a:r>
            <a:r>
              <a:rPr lang="pl-PL" sz="1800" dirty="0"/>
              <a:t> </a:t>
            </a:r>
            <a:r>
              <a:rPr lang="pl-PL" sz="1800" dirty="0" err="1"/>
              <a:t>Risk</a:t>
            </a:r>
            <a:endParaRPr lang="pl-PL" sz="1800" dirty="0"/>
          </a:p>
          <a:p>
            <a:pPr lvl="1">
              <a:buClr>
                <a:schemeClr val="tx2"/>
              </a:buClr>
            </a:pPr>
            <a:r>
              <a:rPr lang="pl-PL" sz="1800" dirty="0"/>
              <a:t>Business </a:t>
            </a:r>
            <a:r>
              <a:rPr lang="pl-PL" sz="1800" dirty="0" err="1"/>
              <a:t>Risk</a:t>
            </a:r>
            <a:r>
              <a:rPr lang="pl-PL" sz="1800" dirty="0"/>
              <a:t> (</a:t>
            </a:r>
            <a:r>
              <a:rPr lang="pl-PL" sz="1800" dirty="0" err="1"/>
              <a:t>risk</a:t>
            </a:r>
            <a:r>
              <a:rPr lang="pl-PL" sz="1800" dirty="0"/>
              <a:t> </a:t>
            </a:r>
            <a:r>
              <a:rPr lang="pl-PL" sz="1800" dirty="0" err="1"/>
              <a:t>coming</a:t>
            </a:r>
            <a:r>
              <a:rPr lang="pl-PL" sz="1800" dirty="0"/>
              <a:t> from </a:t>
            </a:r>
            <a:r>
              <a:rPr lang="pl-PL" sz="1800" dirty="0" err="1"/>
              <a:t>income</a:t>
            </a:r>
            <a:r>
              <a:rPr lang="pl-PL" sz="1800" dirty="0"/>
              <a:t> </a:t>
            </a:r>
            <a:r>
              <a:rPr lang="pl-PL" sz="1800" dirty="0" err="1"/>
              <a:t>volatility</a:t>
            </a:r>
            <a:r>
              <a:rPr lang="pl-PL" sz="1800" dirty="0"/>
              <a:t>)</a:t>
            </a:r>
          </a:p>
          <a:p>
            <a:pPr lvl="1">
              <a:buClr>
                <a:schemeClr val="tx2"/>
              </a:buClr>
            </a:pPr>
            <a:r>
              <a:rPr lang="pl-PL" sz="1800" dirty="0" err="1"/>
              <a:t>Funding</a:t>
            </a:r>
            <a:r>
              <a:rPr lang="pl-PL" sz="1800" dirty="0"/>
              <a:t> </a:t>
            </a:r>
            <a:r>
              <a:rPr lang="pl-PL" sz="1800" dirty="0" err="1"/>
              <a:t>Risk</a:t>
            </a:r>
            <a:endParaRPr lang="en-GB" sz="1800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pl-PL" dirty="0"/>
              <a:t>Both in banking &amp; </a:t>
            </a:r>
            <a:r>
              <a:rPr lang="pl-PL" dirty="0" err="1"/>
              <a:t>insurance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Examples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10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Validation	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1324" y="1683860"/>
            <a:ext cx="8354291" cy="4326992"/>
          </a:xfrm>
        </p:spPr>
        <p:txBody>
          <a:bodyPr/>
          <a:lstStyle/>
          <a:p>
            <a:r>
              <a:rPr lang="en-GB" dirty="0"/>
              <a:t>Enforced on financial institutions by regulators</a:t>
            </a:r>
          </a:p>
          <a:p>
            <a:r>
              <a:rPr lang="en-GB" dirty="0"/>
              <a:t>With aim to ensure that whenever bank use model it is done in appropriate manner</a:t>
            </a:r>
          </a:p>
          <a:p>
            <a:r>
              <a:rPr lang="en-GB" dirty="0"/>
              <a:t>Especially relevant for: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capital requirement related models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used in trading models (front desk)</a:t>
            </a:r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en-GB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What is this all about?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1613385" y="263310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324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</p:spPr>
        <p:txBody>
          <a:bodyPr/>
          <a:lstStyle/>
          <a:p>
            <a:r>
              <a:rPr lang="en-GB" dirty="0"/>
              <a:t>Prototyping the models is most often done in R, SAS, </a:t>
            </a:r>
            <a:r>
              <a:rPr lang="en-GB" dirty="0" err="1"/>
              <a:t>Matlab</a:t>
            </a:r>
            <a:endParaRPr lang="en-GB" dirty="0"/>
          </a:p>
          <a:p>
            <a:r>
              <a:rPr lang="en-GB" dirty="0"/>
              <a:t>Production version of models are often written in C++ and C#</a:t>
            </a:r>
          </a:p>
          <a:p>
            <a:r>
              <a:rPr lang="en-GB" dirty="0"/>
              <a:t>Some models (often those that are used for staff like capital requirements calculation, stress testing) have production implementation in R, SAS, </a:t>
            </a:r>
            <a:r>
              <a:rPr lang="en-GB" dirty="0" err="1"/>
              <a:t>Matlab</a:t>
            </a:r>
            <a:endParaRPr lang="en-GB" dirty="0"/>
          </a:p>
          <a:p>
            <a:r>
              <a:rPr lang="en-GB" dirty="0"/>
              <a:t>Other environments/languages that are also popular are Python and VBA</a:t>
            </a:r>
          </a:p>
          <a:p>
            <a:r>
              <a:rPr lang="en-GB" dirty="0"/>
              <a:t>Where is the future: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Python</a:t>
            </a:r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en-GB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What are the main tools used in the industry? What should I learn?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5" y="4690295"/>
            <a:ext cx="1151659" cy="891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71" y="4670740"/>
            <a:ext cx="2756286" cy="930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74" y="4754880"/>
            <a:ext cx="1838097" cy="762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58" y="4494417"/>
            <a:ext cx="1469305" cy="12836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4114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"/>
  <p:tag name="TEXT_TYPE" val="PRESENTATION INFOLI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 FUNCTION"/>
  <p:tag name="FONT STYLE" val="SANS SERI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710000000000000E-13"/>
  <p:tag name="LEFT" val="612000000000000E-12"/>
  <p:tag name="HEIGHT" val="260000000000000E-13"/>
  <p:tag name="WIDTH" val="850000000000000E-13"/>
  <p:tag name="TEXT_TYPE" val="DRAFT STAMP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44.64"/>
  <p:tag name="LEFT" val="33.84"/>
  <p:tag name="WIDTH" val="87.26456"/>
  <p:tag name="HEIGHT" val="31.893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COV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CREATE DA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"/>
  <p:tag name="FONT STYLE" val="SANS SERI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550.3751"/>
  <p:tag name="LEFT" val="33.75"/>
  <p:tag name="WIDTH" val="68.56504"/>
  <p:tag name="HEIGHT" val="25.058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"/>
  <p:tag name="COL" val="1"/>
  <p:tag name="TEXT_TYPE" val="BODY TEXT"/>
  <p:tag name="FONT STYLE" val="SANS SERIF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CREATE DA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"/>
  <p:tag name="COL" val="1"/>
  <p:tag name="TEXT_TYPE" val="BODY TEXT"/>
  <p:tag name="FONT STYLE" val="SANS SERIF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"/>
  <p:tag name="FONT STYLE" val="SANS SERIF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SECURITY TEXT"/>
  <p:tag name="FONT STYLE" val="SANS SERIF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heme/theme1.xml><?xml version="1.0" encoding="utf-8"?>
<a:theme xmlns:a="http://schemas.openxmlformats.org/drawingml/2006/main" name="HDOfficeLightV0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TM02900771[[fn=Wycinek]]</Template>
  <TotalTime>4610</TotalTime>
  <Words>1880</Words>
  <Application>Microsoft Office PowerPoint</Application>
  <PresentationFormat>Pokaz na ekranie (4:3)</PresentationFormat>
  <Paragraphs>405</Paragraphs>
  <Slides>47</Slides>
  <Notes>26</Notes>
  <HiddenSlides>0</HiddenSlides>
  <MMClips>0</MMClips>
  <ScaleCrop>false</ScaleCrop>
  <HeadingPairs>
    <vt:vector size="6" baseType="variant">
      <vt:variant>
        <vt:lpstr>Używane czcionki</vt:lpstr>
      </vt:variant>
      <vt:variant>
        <vt:i4>14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47</vt:i4>
      </vt:variant>
    </vt:vector>
  </HeadingPairs>
  <TitlesOfParts>
    <vt:vector size="63" baseType="lpstr">
      <vt:lpstr>MS PGothic</vt:lpstr>
      <vt:lpstr>新細明體</vt:lpstr>
      <vt:lpstr>Arial</vt:lpstr>
      <vt:lpstr>Arial Unicode MS</vt:lpstr>
      <vt:lpstr>Calibri</vt:lpstr>
      <vt:lpstr>Calibri Light</vt:lpstr>
      <vt:lpstr>Cambria Math</vt:lpstr>
      <vt:lpstr>Frutiger 45 Light</vt:lpstr>
      <vt:lpstr>Frutiger 55 Roman</vt:lpstr>
      <vt:lpstr>Symbol</vt:lpstr>
      <vt:lpstr>Times New Roman</vt:lpstr>
      <vt:lpstr>UBSHeadline</vt:lpstr>
      <vt:lpstr>Wingdings</vt:lpstr>
      <vt:lpstr>Wingdings 2</vt:lpstr>
      <vt:lpstr>HDOfficeLightV0</vt:lpstr>
      <vt:lpstr>1_HDOfficeLightV0</vt:lpstr>
      <vt:lpstr>Risk Modeling</vt:lpstr>
      <vt:lpstr>Prezentacja programu PowerPoint</vt:lpstr>
      <vt:lpstr>Risk modeling in banking industry</vt:lpstr>
      <vt:lpstr>Risk modeling in banking industry</vt:lpstr>
      <vt:lpstr>Risk modeling in banking industry</vt:lpstr>
      <vt:lpstr>Risk modeling in insurance industry</vt:lpstr>
      <vt:lpstr>Both in banking &amp; insurance</vt:lpstr>
      <vt:lpstr>Model Validation </vt:lpstr>
      <vt:lpstr>Tools</vt:lpstr>
      <vt:lpstr>Agregacja ryzyka</vt:lpstr>
      <vt:lpstr>Sytuacja na giełdzie - rynki finansowe</vt:lpstr>
      <vt:lpstr>Zależność między czynnikami ryzyka</vt:lpstr>
      <vt:lpstr>Modelowanie rozkładu strat/zysków</vt:lpstr>
      <vt:lpstr>Modelowanie rozkładu strat/zysków</vt:lpstr>
      <vt:lpstr>Rozkłady kwartalnych zmian S&amp;P500 i IR</vt:lpstr>
      <vt:lpstr>Dopasowane rozkłady normalne</vt:lpstr>
      <vt:lpstr>Zależność pomiędzy rozkładami</vt:lpstr>
      <vt:lpstr>Wprowadzenie do kopuł</vt:lpstr>
      <vt:lpstr>Kopuły</vt:lpstr>
      <vt:lpstr>Kopuły - przykłady</vt:lpstr>
      <vt:lpstr>Wyniki: Dopasowanie rozkładów</vt:lpstr>
      <vt:lpstr>Wyniki: Porównanie z historycznymi danymi</vt:lpstr>
      <vt:lpstr>Dopasowanie kopuły</vt:lpstr>
      <vt:lpstr>Dodatkowe komentarze</vt:lpstr>
      <vt:lpstr>Polecana literatura/materiały</vt:lpstr>
      <vt:lpstr>Polecana literatura/materiały</vt:lpstr>
      <vt:lpstr>Stochastic Mortality</vt:lpstr>
      <vt:lpstr>Mortality tables </vt:lpstr>
      <vt:lpstr>Visualization of mortality tables</vt:lpstr>
      <vt:lpstr>Visualization of mortality tables with restrictions</vt:lpstr>
      <vt:lpstr>Data source</vt:lpstr>
      <vt:lpstr>Stochastic mortality models</vt:lpstr>
      <vt:lpstr>Generalized Age-Period-Cohort stochastic mortality models</vt:lpstr>
      <vt:lpstr>Stochastic mortality models</vt:lpstr>
      <vt:lpstr>Stochastic mortality models – Lee Carter</vt:lpstr>
      <vt:lpstr>Stochastic mortality models – PLAT</vt:lpstr>
      <vt:lpstr>Stochastic mortality models</vt:lpstr>
      <vt:lpstr>Forecast</vt:lpstr>
      <vt:lpstr>Kappa parameter projection</vt:lpstr>
      <vt:lpstr>Structural break in 1990</vt:lpstr>
      <vt:lpstr>Structural break in 1990</vt:lpstr>
      <vt:lpstr>Kappa parameters projection</vt:lpstr>
      <vt:lpstr>Gamma parameter projection</vt:lpstr>
      <vt:lpstr>Projection – single age perspective</vt:lpstr>
      <vt:lpstr>Projection – whole surface perspective</vt:lpstr>
      <vt:lpstr>References</vt:lpstr>
      <vt:lpstr>Contact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Mortality in R</dc:title>
  <dc:creator>Henia</dc:creator>
  <cp:lastModifiedBy>Adam Wróbel</cp:lastModifiedBy>
  <cp:revision>46</cp:revision>
  <dcterms:created xsi:type="dcterms:W3CDTF">2015-09-21T17:53:56Z</dcterms:created>
  <dcterms:modified xsi:type="dcterms:W3CDTF">2018-06-17T20:01:29Z</dcterms:modified>
</cp:coreProperties>
</file>